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326" r:id="rId3"/>
    <p:sldId id="328" r:id="rId4"/>
    <p:sldId id="329" r:id="rId5"/>
    <p:sldId id="330" r:id="rId6"/>
    <p:sldId id="331" r:id="rId7"/>
    <p:sldId id="332" r:id="rId8"/>
    <p:sldId id="338" r:id="rId9"/>
    <p:sldId id="333" r:id="rId10"/>
    <p:sldId id="334" r:id="rId11"/>
    <p:sldId id="336" r:id="rId12"/>
    <p:sldId id="335" r:id="rId13"/>
    <p:sldId id="337" r:id="rId14"/>
    <p:sldId id="339" r:id="rId15"/>
    <p:sldId id="341" r:id="rId16"/>
    <p:sldId id="340" r:id="rId17"/>
    <p:sldId id="325" r:id="rId18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BBFC77FB-9ED0-4EC9-95AA-A1379042E64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3DC5C2F9-1CAC-4260-A1DD-9FCDBB87749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F6EE"/>
          </a:solidFill>
        </a:fill>
      </a:tcStyle>
    </a:wholeTbl>
    <a:band2H>
      <a:tcTxStyle/>
      <a:tcStyle>
        <a:tcBdr/>
        <a:fill>
          <a:solidFill>
            <a:srgbClr val="EBFB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Row>
  </a:tblStyle>
  <a:tblStyle styleId="{6CBB8FF1-D9AA-43F3-AF6F-95CC898621D3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671E67BB-A2FA-45F0-AA6B-D9B49DB1EDD0}" styleName="">
    <a:tblBg/>
    <a:wholeTb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28575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28575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28575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029D6DF1-C4E0-43AF-A670-EA80D7DCB4AC}" styleName="">
    <a:tblBg/>
    <a:wholeTbl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73BFFF"/>
        </a:fontRef>
        <a:srgbClr val="73B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632" y="-11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6.jpeg>
</file>

<file path=ppt/media/image7.png>
</file>

<file path=ppt/media/image8.png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194215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>
        <a:latin typeface="Lucida Grande"/>
        <a:ea typeface="Lucida Grande"/>
        <a:cs typeface="Lucida Grande"/>
        <a:sym typeface="Lucida Grande"/>
      </a:defRPr>
    </a:lvl1pPr>
    <a:lvl2pPr indent="228600" defTabSz="584200">
      <a:defRPr>
        <a:latin typeface="Lucida Grande"/>
        <a:ea typeface="Lucida Grande"/>
        <a:cs typeface="Lucida Grande"/>
        <a:sym typeface="Lucida Grande"/>
      </a:defRPr>
    </a:lvl2pPr>
    <a:lvl3pPr indent="457200" defTabSz="584200">
      <a:defRPr>
        <a:latin typeface="Lucida Grande"/>
        <a:ea typeface="Lucida Grande"/>
        <a:cs typeface="Lucida Grande"/>
        <a:sym typeface="Lucida Grande"/>
      </a:defRPr>
    </a:lvl3pPr>
    <a:lvl4pPr indent="685800" defTabSz="584200">
      <a:defRPr>
        <a:latin typeface="Lucida Grande"/>
        <a:ea typeface="Lucida Grande"/>
        <a:cs typeface="Lucida Grande"/>
        <a:sym typeface="Lucida Grande"/>
      </a:defRPr>
    </a:lvl4pPr>
    <a:lvl5pPr indent="914400" defTabSz="584200">
      <a:defRPr>
        <a:latin typeface="Lucida Grande"/>
        <a:ea typeface="Lucida Grande"/>
        <a:cs typeface="Lucida Grande"/>
        <a:sym typeface="Lucida Grande"/>
      </a:defRPr>
    </a:lvl5pPr>
    <a:lvl6pPr indent="1143000" defTabSz="584200">
      <a:defRPr>
        <a:latin typeface="Lucida Grande"/>
        <a:ea typeface="Lucida Grande"/>
        <a:cs typeface="Lucida Grande"/>
        <a:sym typeface="Lucida Grande"/>
      </a:defRPr>
    </a:lvl6pPr>
    <a:lvl7pPr indent="1371600" defTabSz="584200">
      <a:defRPr>
        <a:latin typeface="Lucida Grande"/>
        <a:ea typeface="Lucida Grande"/>
        <a:cs typeface="Lucida Grande"/>
        <a:sym typeface="Lucida Grande"/>
      </a:defRPr>
    </a:lvl7pPr>
    <a:lvl8pPr indent="1600200" defTabSz="584200">
      <a:defRPr>
        <a:latin typeface="Lucida Grande"/>
        <a:ea typeface="Lucida Grande"/>
        <a:cs typeface="Lucida Grande"/>
        <a:sym typeface="Lucida Grande"/>
      </a:defRPr>
    </a:lvl8pPr>
    <a:lvl9pPr indent="1828800" defTabSz="584200">
      <a:defRPr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06400">
              <a:spcBef>
                <a:spcPts val="400"/>
              </a:spcBef>
              <a:buClr>
                <a:srgbClr val="F9F9F9"/>
              </a:buClr>
              <a:buFont typeface="Helvetica"/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t>Merci Gilles Kahn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0" name="Shape 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1" name="Shape 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295400" y="562187"/>
            <a:ext cx="10617200" cy="4711701"/>
          </a:xfrm>
          <a:prstGeom prst="rect">
            <a:avLst/>
          </a:prstGeom>
        </p:spPr>
        <p:txBody>
          <a:bodyPr anchor="ctr"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5600" b="1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77900" y="5422900"/>
            <a:ext cx="10833100" cy="433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buSzTx/>
              <a:buFontTx/>
              <a:buNone/>
              <a:defRPr sz="3400"/>
            </a:lvl1pPr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11742773" y="9258300"/>
            <a:ext cx="286668" cy="273584"/>
          </a:xfrm>
          <a:prstGeom prst="rect">
            <a:avLst/>
          </a:prstGeom>
          <a:ln w="12700">
            <a:miter lim="400000"/>
          </a:ln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52578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52" name="Shape 1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67" name="Shape 16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69342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1" name="Shape 17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800100" y="240862"/>
            <a:ext cx="11430000" cy="2464676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914400">
              <a:def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800100" y="2705537"/>
            <a:ext cx="11430000" cy="5828426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  <a:lvl2pPr marL="800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2pPr>
            <a:lvl3pPr marL="1244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3pPr>
            <a:lvl4pPr marL="1689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4pPr>
            <a:lvl5pPr marL="2133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800100" y="1371600"/>
            <a:ext cx="11303000" cy="3505200"/>
          </a:xfrm>
          <a:prstGeom prst="rect">
            <a:avLst/>
          </a:prstGeom>
        </p:spPr>
        <p:txBody>
          <a:bodyPr lIns="0" tIns="0" rIns="0" bIns="0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xfrm>
            <a:off x="800100" y="4864100"/>
            <a:ext cx="11303000" cy="3022600"/>
          </a:xfrm>
          <a:prstGeom prst="rect">
            <a:avLst/>
          </a:prstGeom>
        </p:spPr>
        <p:txBody>
          <a:bodyPr lIns="0" tIns="0" rIns="0" bIns="0"/>
          <a:lstStyle>
            <a:lvl1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12" name="Shape 2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xfrm>
            <a:off x="794737" y="1372728"/>
            <a:ext cx="11306953" cy="3504072"/>
          </a:xfrm>
          <a:prstGeom prst="rect">
            <a:avLst/>
          </a:prstGeom>
        </p:spPr>
        <p:txBody>
          <a:bodyPr lIns="72248" tIns="72248" rIns="72248" bIns="72248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idx="1"/>
          </p:nvPr>
        </p:nvSpPr>
        <p:spPr>
          <a:xfrm>
            <a:off x="794737" y="4858737"/>
            <a:ext cx="11306953" cy="3016392"/>
          </a:xfrm>
          <a:prstGeom prst="rect">
            <a:avLst/>
          </a:prstGeom>
        </p:spPr>
        <p:txBody>
          <a:bodyPr lIns="72248" tIns="72248" rIns="72248" bIns="72248"/>
          <a:lstStyle>
            <a:lvl1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and Content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-12700" y="-12700"/>
            <a:ext cx="13031893" cy="148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86AE">
                  <a:alpha val="45000"/>
                </a:srgbClr>
              </a:gs>
              <a:gs pos="100000">
                <a:srgbClr val="00CED7">
                  <a:alpha val="5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6235700" y="-12700"/>
            <a:ext cx="6769100" cy="863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EB5">
                  <a:alpha val="30000"/>
                </a:srgbClr>
              </a:gs>
              <a:gs pos="80000">
                <a:srgbClr val="009CCA">
                  <a:alpha val="4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grpSp>
        <p:nvGrpSpPr>
          <p:cNvPr id="239" name="Group 239"/>
          <p:cNvGrpSpPr/>
          <p:nvPr/>
        </p:nvGrpSpPr>
        <p:grpSpPr>
          <a:xfrm>
            <a:off x="-38100" y="-25401"/>
            <a:ext cx="13082658" cy="1564851"/>
            <a:chOff x="0" y="0"/>
            <a:chExt cx="13082656" cy="1564849"/>
          </a:xfrm>
        </p:grpSpPr>
        <p:sp>
          <p:nvSpPr>
            <p:cNvPr id="237" name="Shape 237"/>
            <p:cNvSpPr/>
            <p:nvPr/>
          </p:nvSpPr>
          <p:spPr>
            <a:xfrm rot="21420000">
              <a:off x="14203" y="340412"/>
              <a:ext cx="13031894" cy="884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0AFC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21420000">
              <a:off x="22656" y="447419"/>
              <a:ext cx="13050045" cy="722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0C1C6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</p:grp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647700" y="1001369"/>
            <a:ext cx="11709400" cy="1625601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algn="l">
              <a:def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</a:rPr>
              <a:t>Title Text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xfrm>
            <a:off x="647700" y="2752682"/>
            <a:ext cx="11709400" cy="6242306"/>
          </a:xfrm>
          <a:prstGeom prst="rect">
            <a:avLst/>
          </a:prstGeom>
          <a:ln>
            <a:round/>
          </a:ln>
        </p:spPr>
        <p:txBody>
          <a:bodyPr/>
          <a:lstStyle>
            <a:lvl1pPr marL="274320" indent="-274320">
              <a:spcBef>
                <a:spcPts val="800"/>
              </a:spcBef>
              <a:buClr>
                <a:srgbClr val="00D7E1"/>
              </a:buClr>
              <a:buSzPct val="95000"/>
              <a:buFont typeface="Wingdings 2"/>
              <a:buChar char=""/>
              <a:defRPr sz="3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  <a:lvl2pPr marL="640080" indent="-246888">
              <a:spcBef>
                <a:spcPts val="800"/>
              </a:spcBef>
              <a:buClr>
                <a:srgbClr val="0485D1"/>
              </a:buClr>
              <a:buSzPct val="85000"/>
              <a:buFont typeface="Wingdings 2"/>
              <a:buChar char="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indent="-246887">
              <a:spcBef>
                <a:spcPts val="700"/>
              </a:spcBef>
              <a:buClr>
                <a:srgbClr val="00ADE1"/>
              </a:buClr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3pPr>
            <a:lvl4pPr marL="1188719" indent="-210311">
              <a:spcBef>
                <a:spcPts val="600"/>
              </a:spcBef>
              <a:buClr>
                <a:srgbClr val="00D7E1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4pPr>
            <a:lvl5pPr marL="1463039" indent="-210311">
              <a:spcBef>
                <a:spcPts val="600"/>
              </a:spcBef>
              <a:buClr>
                <a:srgbClr val="00D5AB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5pPr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2" name="Shape 242"/>
          <p:cNvSpPr>
            <a:spLocks noGrp="1"/>
          </p:cNvSpPr>
          <p:nvPr>
            <p:ph type="sldNum" sz="quarter" idx="2"/>
          </p:nvPr>
        </p:nvSpPr>
        <p:spPr>
          <a:xfrm>
            <a:off x="12168823" y="9319259"/>
            <a:ext cx="185738" cy="241301"/>
          </a:xfrm>
          <a:prstGeom prst="rect">
            <a:avLst/>
          </a:prstGeom>
          <a:ln w="12700"/>
        </p:spPr>
        <p:txBody>
          <a:bodyPr lIns="0" tIns="0" rIns="0" bIns="0" anchor="b"/>
          <a:lstStyle>
            <a:lvl1pPr>
              <a:defRPr sz="1600">
                <a:solidFill>
                  <a:srgbClr val="007088"/>
                </a:solidFill>
                <a:uFill>
                  <a:solidFill>
                    <a:srgbClr val="007088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re et contenu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647700" y="9138214"/>
            <a:ext cx="3048000" cy="317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1295400">
              <a:buClr>
                <a:srgbClr val="9A9A9A"/>
              </a:buCl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March, 2013</a:t>
            </a:r>
          </a:p>
        </p:txBody>
      </p:sp>
      <p:sp>
        <p:nvSpPr>
          <p:cNvPr id="245" name="Shape 245"/>
          <p:cNvSpPr>
            <a:spLocks noGrp="1"/>
          </p:cNvSpPr>
          <p:nvPr>
            <p:ph type="title"/>
          </p:nvPr>
        </p:nvSpPr>
        <p:spPr>
          <a:xfrm>
            <a:off x="647700" y="390596"/>
            <a:ext cx="11709400" cy="1625601"/>
          </a:xfrm>
          <a:prstGeom prst="rect">
            <a:avLst/>
          </a:prstGeom>
          <a:ln>
            <a:round/>
          </a:ln>
        </p:spPr>
        <p:txBody>
          <a:bodyPr anchor="ctr"/>
          <a:lstStyle>
            <a:lvl1pPr>
              <a:defRPr sz="6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uFillTx/>
              </a:defRPr>
            </a:pPr>
            <a:r>
              <a:rPr sz="6200">
                <a:uFill>
                  <a:solidFill/>
                </a:uFill>
              </a:rPr>
              <a:t>Title Text</a:t>
            </a:r>
          </a:p>
        </p:txBody>
      </p:sp>
      <p:sp>
        <p:nvSpPr>
          <p:cNvPr id="246" name="Shape 246"/>
          <p:cNvSpPr>
            <a:spLocks noGrp="1"/>
          </p:cNvSpPr>
          <p:nvPr>
            <p:ph type="body" idx="1"/>
          </p:nvPr>
        </p:nvSpPr>
        <p:spPr>
          <a:xfrm>
            <a:off x="647700" y="2273300"/>
            <a:ext cx="11709400" cy="6436926"/>
          </a:xfrm>
          <a:prstGeom prst="rect">
            <a:avLst/>
          </a:prstGeom>
          <a:ln>
            <a:round/>
          </a:ln>
        </p:spPr>
        <p:txBody>
          <a:bodyPr/>
          <a:lstStyle>
            <a:lvl1pPr marL="342900" indent="-342900">
              <a:buClr>
                <a:srgbClr val="000000"/>
              </a:buClr>
              <a:buSzPct val="100000"/>
              <a:buFont typeface="Arial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  <a:lvl2pPr marL="742950" indent="-285750">
              <a:spcBef>
                <a:spcPts val="900"/>
              </a:spcBef>
              <a:buClr>
                <a:srgbClr val="000000"/>
              </a:buClr>
              <a:buSzPct val="100000"/>
              <a:buFont typeface="Arial"/>
              <a:buChar char="–"/>
              <a:defRPr sz="3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>
              <a:spcBef>
                <a:spcPts val="800"/>
              </a:spcBef>
              <a:buClr>
                <a:srgbClr val="000000"/>
              </a:buClr>
              <a:buSzPct val="100000"/>
              <a:buFont typeface="Arial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–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»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8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xfrm>
            <a:off x="12059682" y="9236286"/>
            <a:ext cx="294879" cy="317501"/>
          </a:xfrm>
          <a:prstGeom prst="rect">
            <a:avLst/>
          </a:prstGeom>
          <a:ln w="12700"/>
        </p:spPr>
        <p:txBody>
          <a:bodyPr anchor="ctr"/>
          <a:lstStyle>
            <a:lvl1pP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uce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584200">
              <a:defRPr sz="7200" cap="all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50" name="Shape 250"/>
          <p:cNvSpPr>
            <a:spLocks noGrp="1"/>
          </p:cNvSpPr>
          <p:nvPr>
            <p:ph type="body" idx="1"/>
          </p:nvPr>
        </p:nvSpPr>
        <p:spPr>
          <a:xfrm>
            <a:off x="355600" y="3187700"/>
            <a:ext cx="12293600" cy="58420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304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685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1066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1447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1828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6" name="Shape 256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1" name="Shape 271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4" name="Shape 274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7" name="Shape 277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47700" y="0"/>
            <a:ext cx="11709400" cy="201619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47700" y="2016196"/>
            <a:ext cx="5746046" cy="107696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800"/>
              </a:spcBef>
              <a:buSzTx/>
              <a:buFontTx/>
              <a:buNone/>
              <a:defRPr sz="3400" b="1"/>
            </a:lvl1pPr>
            <a:lvl2pPr marL="647700" indent="0">
              <a:spcBef>
                <a:spcPts val="600"/>
              </a:spcBef>
              <a:buSzTx/>
              <a:buFontTx/>
              <a:buNone/>
              <a:defRPr sz="2800" b="1"/>
            </a:lvl2pPr>
            <a:lvl3pPr marL="1295400" indent="0">
              <a:spcBef>
                <a:spcPts val="600"/>
              </a:spcBef>
              <a:buSzTx/>
              <a:buFontTx/>
              <a:buNone/>
              <a:defRPr sz="2400" b="1"/>
            </a:lvl3pPr>
            <a:lvl4pPr marL="1955800" indent="0">
              <a:spcBef>
                <a:spcPts val="500"/>
              </a:spcBef>
              <a:buSzTx/>
              <a:buFontTx/>
              <a:buNone/>
              <a:defRPr sz="2200" b="1"/>
            </a:lvl4pPr>
            <a:lvl5pPr marL="2603500" indent="0">
              <a:spcBef>
                <a:spcPts val="500"/>
              </a:spcBef>
              <a:buSzTx/>
              <a:buFontTx/>
              <a:buNone/>
              <a:defRPr sz="2200" b="1"/>
            </a:lvl5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3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 b="0">
                <a:solidFill>
                  <a:srgbClr val="000000"/>
                </a:solidFill>
                <a:uFillTx/>
              </a:defRPr>
            </a:pPr>
            <a:r>
              <a:rPr sz="28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 b="0">
                <a:solidFill>
                  <a:srgbClr val="000000"/>
                </a:solidFill>
                <a:uFillTx/>
              </a:defRPr>
            </a:pPr>
            <a:r>
              <a:rPr sz="2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1959751"/>
            <a:ext cx="3048000" cy="139701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1193800" y="799253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11751734" y="383822"/>
            <a:ext cx="215901" cy="1526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Shape 5"/>
          <p:cNvSpPr/>
          <p:nvPr/>
        </p:nvSpPr>
        <p:spPr>
          <a:xfrm>
            <a:off x="2057400" y="1959751"/>
            <a:ext cx="10312400" cy="139701"/>
          </a:xfrm>
          <a:prstGeom prst="rect">
            <a:avLst/>
          </a:prstGeom>
          <a:gradFill>
            <a:gsLst>
              <a:gs pos="0">
                <a:srgbClr val="4180FF"/>
              </a:gs>
              <a:gs pos="100000">
                <a:srgbClr val="1E4289"/>
              </a:gs>
            </a:gsLst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11925300" cy="693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11959519" y="9258300"/>
            <a:ext cx="286669" cy="273584"/>
          </a:xfrm>
          <a:prstGeom prst="rect">
            <a:avLst/>
          </a:prstGeom>
          <a:ln>
            <a:round/>
          </a:ln>
        </p:spPr>
        <p:txBody>
          <a:bodyPr wrap="none" lIns="38100" tIns="38100" rIns="38100" bIns="38100">
            <a:spAutoFit/>
          </a:bodyPr>
          <a:lstStyle>
            <a:lvl1pPr algn="r" defTabSz="1295400">
              <a:defRPr sz="1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70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  <p:sldLayoutId id="2147483684" r:id="rId30"/>
    <p:sldLayoutId id="2147483685" r:id="rId31"/>
    <p:sldLayoutId id="2147483686" r:id="rId32"/>
    <p:sldLayoutId id="2147483687" r:id="rId33"/>
    <p:sldLayoutId id="2147483688" r:id="rId34"/>
    <p:sldLayoutId id="2147483690" r:id="rId35"/>
    <p:sldLayoutId id="2147483692" r:id="rId36"/>
    <p:sldLayoutId id="2147483694" r:id="rId37"/>
    <p:sldLayoutId id="2147483696" r:id="rId38"/>
    <p:sldLayoutId id="2147483697" r:id="rId39"/>
    <p:sldLayoutId id="2147483698" r:id="rId40"/>
    <p:sldLayoutId id="2147483699" r:id="rId41"/>
    <p:sldLayoutId id="2147483702" r:id="rId42"/>
    <p:sldLayoutId id="2147483706" r:id="rId43"/>
    <p:sldLayoutId id="2147483708" r:id="rId44"/>
    <p:sldLayoutId id="2147483710" r:id="rId45"/>
    <p:sldLayoutId id="2147483711" r:id="rId46"/>
    <p:sldLayoutId id="2147483712" r:id="rId47"/>
    <p:sldLayoutId id="2147483713" r:id="rId48"/>
    <p:sldLayoutId id="2147483716" r:id="rId49"/>
    <p:sldLayoutId id="2147483717" r:id="rId50"/>
    <p:sldLayoutId id="2147483718" r:id="rId51"/>
    <p:sldLayoutId id="2147483720" r:id="rId52"/>
    <p:sldLayoutId id="2147483721" r:id="rId53"/>
    <p:sldLayoutId id="2147483722" r:id="rId54"/>
    <p:sldLayoutId id="2147483723" r:id="rId55"/>
    <p:sldLayoutId id="2147483724" r:id="rId56"/>
    <p:sldLayoutId id="2147483725" r:id="rId57"/>
    <p:sldLayoutId id="2147483726" r:id="rId58"/>
    <p:sldLayoutId id="2147483727" r:id="rId59"/>
  </p:sldLayoutIdLst>
  <p:transition spd="med"/>
  <p:txStyles>
    <p:titleStyle>
      <a:lvl1pPr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1pPr>
      <a:lvl2pPr indent="228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2pPr>
      <a:lvl3pPr indent="457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3pPr>
      <a:lvl4pPr indent="685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4pPr>
      <a:lvl5pPr indent="9144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5pPr>
      <a:lvl6pPr indent="11430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6pPr>
      <a:lvl7pPr indent="1371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7pPr>
      <a:lvl8pPr indent="1600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8pPr>
      <a:lvl9pPr indent="1828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9pPr>
    </p:titleStyle>
    <p:bodyStyle>
      <a:lvl1pPr marL="447675" indent="-447675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1pPr>
      <a:lvl2pPr marL="958432" indent="-509170" defTabSz="1295400">
        <a:spcBef>
          <a:spcPts val="1000"/>
        </a:spcBef>
        <a:buClr>
          <a:srgbClr val="FFFFFF"/>
        </a:buClr>
        <a:buSzPct val="6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2pPr>
      <a:lvl3pPr marL="1412408" indent="-521820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3pPr>
      <a:lvl4pPr marL="1901599" indent="-606199" defTabSz="1295400">
        <a:spcBef>
          <a:spcPts val="1000"/>
        </a:spcBef>
        <a:buClr>
          <a:srgbClr val="FFFFFF"/>
        </a:buClr>
        <a:buSzPct val="7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4pPr>
      <a:lvl5pPr marL="2291442" indent="-608692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5pPr>
      <a:lvl6pPr marL="33491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6pPr>
      <a:lvl7pPr marL="37047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7pPr>
      <a:lvl8pPr marL="40603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8pPr>
      <a:lvl9pPr marL="44159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9pPr>
    </p:bodyStyle>
    <p:otherStyle>
      <a:lvl1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1pPr>
      <a:lvl2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2pPr>
      <a:lvl3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3pPr>
      <a:lvl4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4pPr>
      <a:lvl5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5pPr>
      <a:lvl6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6pPr>
      <a:lvl7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7pPr>
      <a:lvl8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8pPr>
      <a:lvl9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25.png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5.bin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2.bin"/><Relationship Id="rId7" Type="http://schemas.openxmlformats.org/officeDocument/2006/relationships/oleObject" Target="../embeddings/oleObject3.bin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29.png"/><Relationship Id="rId2" Type="http://schemas.openxmlformats.org/officeDocument/2006/relationships/slideLayout" Target="../slideLayouts/slideLayout48.xml"/><Relationship Id="rId16" Type="http://schemas.openxmlformats.org/officeDocument/2006/relationships/image" Target="../media/image26.png"/><Relationship Id="rId20" Type="http://schemas.openxmlformats.org/officeDocument/2006/relationships/oleObject" Target="../embeddings/oleObject11.bin"/><Relationship Id="rId29" Type="http://schemas.openxmlformats.org/officeDocument/2006/relationships/oleObject" Target="../embeddings/oleObject17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2.png"/><Relationship Id="rId11" Type="http://schemas.openxmlformats.org/officeDocument/2006/relationships/image" Target="../media/image24.png"/><Relationship Id="rId24" Type="http://schemas.openxmlformats.org/officeDocument/2006/relationships/oleObject" Target="../embeddings/oleObject14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image" Target="../media/image30.png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27.png"/><Relationship Id="rId31" Type="http://schemas.openxmlformats.org/officeDocument/2006/relationships/image" Target="../media/image31.png"/><Relationship Id="rId4" Type="http://schemas.openxmlformats.org/officeDocument/2006/relationships/image" Target="../media/image21.png"/><Relationship Id="rId9" Type="http://schemas.openxmlformats.org/officeDocument/2006/relationships/image" Target="../media/image23.png"/><Relationship Id="rId14" Type="http://schemas.openxmlformats.org/officeDocument/2006/relationships/oleObject" Target="../embeddings/oleObject7.bin"/><Relationship Id="rId22" Type="http://schemas.openxmlformats.org/officeDocument/2006/relationships/image" Target="../media/image28.png"/><Relationship Id="rId27" Type="http://schemas.openxmlformats.org/officeDocument/2006/relationships/oleObject" Target="../embeddings/oleObject16.bin"/><Relationship Id="rId30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8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.xml"/><Relationship Id="rId7" Type="http://schemas.openxmlformats.org/officeDocument/2006/relationships/image" Target="../media/image39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8.xml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7.png"/><Relationship Id="rId7" Type="http://schemas.openxmlformats.org/officeDocument/2006/relationships/hyperlink" Target="http://www.tractometer.org" TargetMode="External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49.png"/><Relationship Id="rId5" Type="http://schemas.openxmlformats.org/officeDocument/2006/relationships/hyperlink" Target="http://scil.dinf.usherbrooke.ca" TargetMode="External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banner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2415" y="-36125"/>
            <a:ext cx="10801210" cy="2592291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482600" y="1295400"/>
            <a:ext cx="11303000" cy="3505200"/>
          </a:xfrm>
          <a:prstGeom prst="rect">
            <a:avLst/>
          </a:prstGeom>
        </p:spPr>
        <p:txBody>
          <a:bodyPr lIns="38100" tIns="38100" rIns="38100" bIns="38100" anchor="ctr">
            <a:normAutofit/>
          </a:bodyPr>
          <a:lstStyle/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Diffusion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		</a:t>
            </a:r>
            <a:r>
              <a:rPr lang="en-US"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</a:t>
            </a:r>
            <a:r>
              <a:rPr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actography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06400" y="5874829"/>
            <a:ext cx="7947025" cy="294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defRPr/>
            </a:pP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Eleftherios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Garyfallidis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, Ph.D.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Diffusion Imaging in Python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effectLst/>
                <a:sym typeface="Helvetica Neue Light" charset="0"/>
              </a:rPr>
              <a:t>http</a:t>
            </a:r>
            <a:r>
              <a:rPr lang="en-US" altLang="x-none" sz="3200" dirty="0" smtClean="0">
                <a:effectLst/>
                <a:sym typeface="Helvetica Neue Light" charset="0"/>
              </a:rPr>
              <a:t>://dipy.org</a:t>
            </a:r>
            <a:endParaRPr lang="en-US" altLang="x-none" sz="3200" dirty="0">
              <a:effectLst/>
              <a:sym typeface="Helvetica Neue Light" charset="0"/>
            </a:endParaRP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Sherbrooke</a:t>
            </a: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Connectivity Imaging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Laboratory (SCIL)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effectLst/>
                <a:sym typeface="Helvetica Neue Light" charset="0"/>
              </a:rPr>
              <a:t>http</a:t>
            </a:r>
            <a:r>
              <a:rPr lang="en-US" altLang="x-none" sz="3200" dirty="0">
                <a:effectLst/>
                <a:sym typeface="Helvetica Neue Light" charset="0"/>
              </a:rPr>
              <a:t>://scil.dinf.usherbrooke.ca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928" y="4671650"/>
            <a:ext cx="5849667" cy="203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030" y="8382000"/>
            <a:ext cx="5442620" cy="878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768" y="6976839"/>
            <a:ext cx="3825988" cy="1054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Stream-tubes 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grpSp>
        <p:nvGrpSpPr>
          <p:cNvPr id="6" name="Group 25"/>
          <p:cNvGrpSpPr>
            <a:grpSpLocks/>
          </p:cNvGrpSpPr>
          <p:nvPr/>
        </p:nvGrpSpPr>
        <p:grpSpPr bwMode="auto">
          <a:xfrm>
            <a:off x="381000" y="2285221"/>
            <a:ext cx="11804556" cy="5868179"/>
            <a:chOff x="685800" y="1828800"/>
            <a:chExt cx="7373937" cy="3518248"/>
          </a:xfrm>
        </p:grpSpPr>
        <p:sp>
          <p:nvSpPr>
            <p:cNvPr id="7" name="Rounded Rectangle 6"/>
            <p:cNvSpPr/>
            <p:nvPr/>
          </p:nvSpPr>
          <p:spPr>
            <a:xfrm>
              <a:off x="496771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10967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pic>
          <p:nvPicPr>
            <p:cNvPr id="9" name="Picture 3" descr="arc"/>
            <p:cNvPicPr>
              <a:picLocks noChangeAspect="1" noChangeArrowheads="1"/>
            </p:cNvPicPr>
            <p:nvPr/>
          </p:nvPicPr>
          <p:blipFill>
            <a:blip r:embed="rId2">
              <a:lum bright="-6000"/>
            </a:blip>
            <a:srcRect r="2309" b="3979"/>
            <a:stretch>
              <a:fillRect/>
            </a:stretch>
          </p:blipFill>
          <p:spPr bwMode="auto">
            <a:xfrm>
              <a:off x="4572000" y="1828800"/>
              <a:ext cx="3487737" cy="24873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0" name="Group 4"/>
            <p:cNvGrpSpPr>
              <a:grpSpLocks/>
            </p:cNvGrpSpPr>
            <p:nvPr/>
          </p:nvGrpSpPr>
          <p:grpSpPr bwMode="auto">
            <a:xfrm>
              <a:off x="685800" y="1828800"/>
              <a:ext cx="3429000" cy="2514600"/>
              <a:chOff x="0" y="1920"/>
              <a:chExt cx="2390" cy="1793"/>
            </a:xfrm>
          </p:grpSpPr>
          <p:pic>
            <p:nvPicPr>
              <p:cNvPr id="13" name="Picture 5" descr="S1"/>
              <p:cNvPicPr>
                <a:picLocks noChangeAspect="1" noChangeArrowheads="1"/>
              </p:cNvPicPr>
              <p:nvPr/>
            </p:nvPicPr>
            <p:blipFill>
              <a:blip r:embed="rId3"/>
              <a:srcRect t="4028" b="6041"/>
              <a:stretch>
                <a:fillRect/>
              </a:stretch>
            </p:blipFill>
            <p:spPr bwMode="auto">
              <a:xfrm>
                <a:off x="96" y="1920"/>
                <a:ext cx="2256" cy="17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4" name="Text Box 6"/>
              <p:cNvSpPr txBox="1">
                <a:spLocks noChangeArrowheads="1"/>
              </p:cNvSpPr>
              <p:nvPr/>
            </p:nvSpPr>
            <p:spPr bwMode="auto">
              <a:xfrm>
                <a:off x="1604" y="3027"/>
                <a:ext cx="786" cy="4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LONG FIBRES</a:t>
                </a:r>
              </a:p>
            </p:txBody>
          </p:sp>
          <p:sp>
            <p:nvSpPr>
              <p:cNvPr id="15" name="Text Box 7"/>
              <p:cNvSpPr txBox="1">
                <a:spLocks noChangeArrowheads="1"/>
              </p:cNvSpPr>
              <p:nvPr/>
            </p:nvSpPr>
            <p:spPr bwMode="auto">
              <a:xfrm>
                <a:off x="0" y="1937"/>
                <a:ext cx="624" cy="9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SHORT FIBRES</a:t>
                </a:r>
              </a:p>
            </p:txBody>
          </p:sp>
          <p:sp>
            <p:nvSpPr>
              <p:cNvPr id="16" name="Freeform 8"/>
              <p:cNvSpPr>
                <a:spLocks/>
              </p:cNvSpPr>
              <p:nvPr/>
            </p:nvSpPr>
            <p:spPr bwMode="auto">
              <a:xfrm rot="-3127919">
                <a:off x="1585" y="3367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7" name="Freeform 9"/>
              <p:cNvSpPr>
                <a:spLocks/>
              </p:cNvSpPr>
              <p:nvPr/>
            </p:nvSpPr>
            <p:spPr bwMode="auto">
              <a:xfrm rot="-3127919">
                <a:off x="1863" y="2716"/>
                <a:ext cx="146" cy="52"/>
              </a:xfrm>
              <a:custGeom>
                <a:avLst/>
                <a:gdLst>
                  <a:gd name="T0" fmla="*/ 15 w 162"/>
                  <a:gd name="T1" fmla="*/ 4 h 52"/>
                  <a:gd name="T2" fmla="*/ 20 w 162"/>
                  <a:gd name="T3" fmla="*/ 30 h 52"/>
                  <a:gd name="T4" fmla="*/ 11 w 162"/>
                  <a:gd name="T5" fmla="*/ 50 h 52"/>
                  <a:gd name="T6" fmla="*/ 5 w 162"/>
                  <a:gd name="T7" fmla="*/ 44 h 52"/>
                  <a:gd name="T8" fmla="*/ 4 w 162"/>
                  <a:gd name="T9" fmla="*/ 22 h 52"/>
                  <a:gd name="T10" fmla="*/ 7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8" name="Freeform 10"/>
              <p:cNvSpPr>
                <a:spLocks/>
              </p:cNvSpPr>
              <p:nvPr/>
            </p:nvSpPr>
            <p:spPr bwMode="auto">
              <a:xfrm rot="-445577">
                <a:off x="924" y="2741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9" name="Line 11"/>
              <p:cNvSpPr>
                <a:spLocks noChangeShapeType="1"/>
              </p:cNvSpPr>
              <p:nvPr/>
            </p:nvSpPr>
            <p:spPr bwMode="auto">
              <a:xfrm>
                <a:off x="1104" y="2753"/>
                <a:ext cx="528" cy="288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0" name="Line 12"/>
              <p:cNvSpPr>
                <a:spLocks noChangeShapeType="1"/>
              </p:cNvSpPr>
              <p:nvPr/>
            </p:nvSpPr>
            <p:spPr bwMode="auto">
              <a:xfrm>
                <a:off x="1900" y="2793"/>
                <a:ext cx="96" cy="240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1" name="Line 13"/>
              <p:cNvSpPr>
                <a:spLocks noChangeShapeType="1"/>
              </p:cNvSpPr>
              <p:nvPr/>
            </p:nvSpPr>
            <p:spPr bwMode="auto">
              <a:xfrm flipV="1">
                <a:off x="1728" y="3185"/>
                <a:ext cx="288" cy="1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 rot="-4895274">
                <a:off x="407" y="283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 rot="-3023303">
                <a:off x="583" y="220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4" name="Line 16"/>
              <p:cNvSpPr>
                <a:spLocks noChangeShapeType="1"/>
              </p:cNvSpPr>
              <p:nvPr/>
            </p:nvSpPr>
            <p:spPr bwMode="auto">
              <a:xfrm flipH="1" flipV="1">
                <a:off x="240" y="2225"/>
                <a:ext cx="284" cy="5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5" name="Line 17"/>
              <p:cNvSpPr>
                <a:spLocks noChangeShapeType="1"/>
              </p:cNvSpPr>
              <p:nvPr/>
            </p:nvSpPr>
            <p:spPr bwMode="auto">
              <a:xfrm>
                <a:off x="432" y="2213"/>
                <a:ext cx="192" cy="96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11" name="TextBox 21"/>
            <p:cNvSpPr txBox="1">
              <a:spLocks noChangeArrowheads="1"/>
            </p:cNvSpPr>
            <p:nvPr/>
          </p:nvSpPr>
          <p:spPr bwMode="auto">
            <a:xfrm>
              <a:off x="1261850" y="4654550"/>
              <a:ext cx="2819400" cy="6924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Virtual In-Vivo Dissection</a:t>
              </a:r>
            </a:p>
          </p:txBody>
        </p:sp>
        <p:sp>
          <p:nvSpPr>
            <p:cNvPr id="12" name="TextBox 22"/>
            <p:cNvSpPr txBox="1">
              <a:spLocks noChangeArrowheads="1"/>
            </p:cNvSpPr>
            <p:nvPr/>
          </p:nvSpPr>
          <p:spPr bwMode="auto">
            <a:xfrm>
              <a:off x="5201858" y="4654550"/>
              <a:ext cx="2819400" cy="6924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Post-Mortem Dissection</a:t>
              </a:r>
            </a:p>
          </p:txBody>
        </p:sp>
      </p:grp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73600" y="1400890"/>
            <a:ext cx="443551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Arcuate</a:t>
            </a:r>
            <a:r>
              <a:rPr lang="en-US" sz="4000" dirty="0" smtClean="0">
                <a:solidFill>
                  <a:srgbClr val="FFFFFF"/>
                </a:solidFill>
              </a:rPr>
              <a:t> Fasciculus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116306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Stream-tubes 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99348" y="1400890"/>
            <a:ext cx="226985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Cingulum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28" name="Rectangle 2"/>
          <p:cNvSpPr>
            <a:spLocks/>
          </p:cNvSpPr>
          <p:nvPr/>
        </p:nvSpPr>
        <p:spPr bwMode="auto">
          <a:xfrm>
            <a:off x="6594276" y="2250281"/>
            <a:ext cx="6156524" cy="4531519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 lim="800000"/>
            <a:headEnd type="none" w="med" len="med"/>
            <a:tailEnd type="none" w="med" len="med"/>
          </a:ln>
          <a:effectLst>
            <a:outerShdw blurRad="38100" dist="25399" dir="5400000" algn="ctr" rotWithShape="0">
              <a:srgbClr val="808080">
                <a:alpha val="34998"/>
              </a:srgbClr>
            </a:outerShdw>
          </a:effectLst>
        </p:spPr>
        <p:txBody>
          <a:bodyPr lIns="0" tIns="0" rIns="0" bIns="0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9" name="Picture 4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81801" y="2369715"/>
            <a:ext cx="5514468" cy="3962105"/>
          </a:xfrm>
          <a:prstGeom prst="rect">
            <a:avLst/>
          </a:prstGeom>
          <a:noFill/>
          <a:ln w="9525" cap="flat">
            <a:noFill/>
            <a:miter lim="800000"/>
            <a:headEnd/>
            <a:tailEnd/>
          </a:ln>
        </p:spPr>
      </p:pic>
      <p:grpSp>
        <p:nvGrpSpPr>
          <p:cNvPr id="30" name="Group 5"/>
          <p:cNvGrpSpPr>
            <a:grpSpLocks/>
          </p:cNvGrpSpPr>
          <p:nvPr/>
        </p:nvGrpSpPr>
        <p:grpSpPr bwMode="auto">
          <a:xfrm>
            <a:off x="635794" y="2277070"/>
            <a:ext cx="5568474" cy="4443803"/>
            <a:chOff x="0" y="0"/>
            <a:chExt cx="3712" cy="2989"/>
          </a:xfrm>
        </p:grpSpPr>
        <p:pic>
          <p:nvPicPr>
            <p:cNvPr id="31" name="Picture 6"/>
            <p:cNvPicPr>
              <a:picLocks noChangeArrowheads="1"/>
            </p:cNvPicPr>
            <p:nvPr/>
          </p:nvPicPr>
          <p:blipFill>
            <a:blip r:embed="rId3"/>
            <a:srcRect t="2690" b="2690"/>
            <a:stretch>
              <a:fillRect/>
            </a:stretch>
          </p:blipFill>
          <p:spPr bwMode="auto">
            <a:xfrm>
              <a:off x="0" y="0"/>
              <a:ext cx="3688" cy="2989"/>
            </a:xfrm>
            <a:prstGeom prst="rect">
              <a:avLst/>
            </a:prstGeom>
            <a:noFill/>
            <a:ln w="9525" cap="flat">
              <a:noFill/>
              <a:miter lim="800000"/>
              <a:headEnd/>
              <a:tailEnd/>
            </a:ln>
          </p:spPr>
        </p:pic>
        <p:sp>
          <p:nvSpPr>
            <p:cNvPr id="32" name="Rectangle 7"/>
            <p:cNvSpPr>
              <a:spLocks/>
            </p:cNvSpPr>
            <p:nvPr/>
          </p:nvSpPr>
          <p:spPr bwMode="auto">
            <a:xfrm>
              <a:off x="2525" y="515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PARIETAL                     FIBRES</a:t>
              </a:r>
            </a:p>
          </p:txBody>
        </p:sp>
        <p:sp>
          <p:nvSpPr>
            <p:cNvPr id="33" name="Rectangle 8"/>
            <p:cNvSpPr>
              <a:spLocks/>
            </p:cNvSpPr>
            <p:nvPr/>
          </p:nvSpPr>
          <p:spPr bwMode="auto">
            <a:xfrm>
              <a:off x="409" y="310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FRONTAL                     FIBRES</a:t>
              </a:r>
            </a:p>
          </p:txBody>
        </p:sp>
        <p:sp>
          <p:nvSpPr>
            <p:cNvPr id="34" name="Rectangle 9"/>
            <p:cNvSpPr>
              <a:spLocks/>
            </p:cNvSpPr>
            <p:nvPr/>
          </p:nvSpPr>
          <p:spPr bwMode="auto">
            <a:xfrm>
              <a:off x="2816" y="153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OCCIPITAL                     FIBRES</a:t>
              </a:r>
            </a:p>
          </p:txBody>
        </p:sp>
        <p:sp>
          <p:nvSpPr>
            <p:cNvPr id="35" name="Rectangle 10"/>
            <p:cNvSpPr>
              <a:spLocks/>
            </p:cNvSpPr>
            <p:nvPr/>
          </p:nvSpPr>
          <p:spPr bwMode="auto">
            <a:xfrm>
              <a:off x="847" y="2182"/>
              <a:ext cx="968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TEMPORAL                     FIBRES</a:t>
              </a:r>
            </a:p>
          </p:txBody>
        </p:sp>
        <p:sp>
          <p:nvSpPr>
            <p:cNvPr id="36" name="Rectangle 11"/>
            <p:cNvSpPr>
              <a:spLocks/>
            </p:cNvSpPr>
            <p:nvPr/>
          </p:nvSpPr>
          <p:spPr bwMode="auto">
            <a:xfrm>
              <a:off x="1570" y="60"/>
              <a:ext cx="1168" cy="18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SHORT FIBRES</a:t>
              </a:r>
            </a:p>
          </p:txBody>
        </p:sp>
        <p:sp>
          <p:nvSpPr>
            <p:cNvPr id="37" name="Rectangle 12"/>
            <p:cNvSpPr>
              <a:spLocks/>
            </p:cNvSpPr>
            <p:nvPr/>
          </p:nvSpPr>
          <p:spPr bwMode="auto">
            <a:xfrm>
              <a:off x="1262" y="161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LONG                     FIBRES</a:t>
              </a:r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 rot="14400001" flipH="1">
              <a:off x="2424" y="931"/>
              <a:ext cx="146" cy="72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 rot="3420000">
              <a:off x="2216" y="1788"/>
              <a:ext cx="183" cy="91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 rot="21360001" flipH="1">
              <a:off x="1728" y="863"/>
              <a:ext cx="190" cy="68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1" name="Line 16"/>
            <p:cNvSpPr>
              <a:spLocks noChangeShapeType="1"/>
            </p:cNvSpPr>
            <p:nvPr/>
          </p:nvSpPr>
          <p:spPr bwMode="auto">
            <a:xfrm flipH="1">
              <a:off x="1911" y="293"/>
              <a:ext cx="72" cy="61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Line 17"/>
            <p:cNvSpPr>
              <a:spLocks noChangeShapeType="1"/>
            </p:cNvSpPr>
            <p:nvPr/>
          </p:nvSpPr>
          <p:spPr bwMode="auto">
            <a:xfrm>
              <a:off x="2315" y="316"/>
              <a:ext cx="144" cy="58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 rot="6840000">
              <a:off x="917" y="1550"/>
              <a:ext cx="115" cy="60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4" name="Line 19"/>
            <p:cNvSpPr>
              <a:spLocks noChangeShapeType="1"/>
            </p:cNvSpPr>
            <p:nvPr/>
          </p:nvSpPr>
          <p:spPr bwMode="auto">
            <a:xfrm>
              <a:off x="1843" y="1812"/>
              <a:ext cx="424" cy="2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5" name="Line 20"/>
            <p:cNvSpPr>
              <a:spLocks noChangeShapeType="1"/>
            </p:cNvSpPr>
            <p:nvPr/>
          </p:nvSpPr>
          <p:spPr bwMode="auto">
            <a:xfrm>
              <a:off x="955" y="1625"/>
              <a:ext cx="381" cy="224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46" name="Rounded Rectangle 45"/>
          <p:cNvSpPr/>
          <p:nvPr/>
        </p:nvSpPr>
        <p:spPr bwMode="auto">
          <a:xfrm>
            <a:off x="7557747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7" name="Rounded Rectangle 46"/>
          <p:cNvSpPr/>
          <p:nvPr/>
        </p:nvSpPr>
        <p:spPr bwMode="auto">
          <a:xfrm>
            <a:off x="1244600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8" name="TextBox 21"/>
          <p:cNvSpPr txBox="1">
            <a:spLocks noChangeArrowheads="1"/>
          </p:cNvSpPr>
          <p:nvPr/>
        </p:nvSpPr>
        <p:spPr bwMode="auto">
          <a:xfrm>
            <a:off x="1488203" y="6998364"/>
            <a:ext cx="4513432" cy="1155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Virtual In-Vivo Dissection</a:t>
            </a:r>
          </a:p>
        </p:txBody>
      </p:sp>
      <p:sp>
        <p:nvSpPr>
          <p:cNvPr id="49" name="TextBox 22"/>
          <p:cNvSpPr txBox="1">
            <a:spLocks noChangeArrowheads="1"/>
          </p:cNvSpPr>
          <p:nvPr/>
        </p:nvSpPr>
        <p:spPr bwMode="auto">
          <a:xfrm>
            <a:off x="7932568" y="6998364"/>
            <a:ext cx="4513432" cy="1155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Post-Mortem Dissection</a:t>
            </a:r>
          </a:p>
        </p:txBody>
      </p:sp>
    </p:spTree>
    <p:extLst>
      <p:ext uri="{BB962C8B-B14F-4D97-AF65-F5344CB8AC3E}">
        <p14:creationId xmlns:p14="http://schemas.microsoft.com/office/powerpoint/2010/main" val="288878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1168400" y="1905000"/>
            <a:ext cx="10820400" cy="56388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grpSp>
        <p:nvGrpSpPr>
          <p:cNvPr id="42" name="Group 40"/>
          <p:cNvGrpSpPr>
            <a:grpSpLocks/>
          </p:cNvGrpSpPr>
          <p:nvPr/>
        </p:nvGrpSpPr>
        <p:grpSpPr bwMode="auto">
          <a:xfrm>
            <a:off x="1549400" y="2133601"/>
            <a:ext cx="10245031" cy="5105400"/>
            <a:chOff x="300" y="2190"/>
            <a:chExt cx="5059" cy="2004"/>
          </a:xfrm>
        </p:grpSpPr>
        <p:graphicFrame>
          <p:nvGraphicFramePr>
            <p:cNvPr id="43" name="Object 2"/>
            <p:cNvGraphicFramePr>
              <a:graphicFrameLocks noChangeAspect="1"/>
            </p:cNvGraphicFramePr>
            <p:nvPr/>
          </p:nvGraphicFramePr>
          <p:xfrm>
            <a:off x="3108" y="2370"/>
            <a:ext cx="911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96" name="Photo Editor Photo" r:id="rId3" imgW="2762636" imgH="2133898" progId="">
                    <p:embed/>
                  </p:oleObj>
                </mc:Choice>
                <mc:Fallback>
                  <p:oleObj name="Photo Editor Photo" r:id="rId3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08" y="2370"/>
                          <a:ext cx="911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1207926"/>
                </p:ext>
              </p:extLst>
            </p:nvPr>
          </p:nvGraphicFramePr>
          <p:xfrm>
            <a:off x="3039" y="2220"/>
            <a:ext cx="1089" cy="9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97" name="Photo Editor Photo" r:id="rId5" imgW="8345065" imgH="7992591" progId="">
                    <p:embed/>
                  </p:oleObj>
                </mc:Choice>
                <mc:Fallback>
                  <p:oleObj name="Photo Editor Photo" r:id="rId5" imgW="8345065" imgH="7992591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2220"/>
                          <a:ext cx="1089" cy="98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5" name="Object 4"/>
            <p:cNvGraphicFramePr>
              <a:graphicFrameLocks noChangeAspect="1"/>
            </p:cNvGraphicFramePr>
            <p:nvPr/>
          </p:nvGraphicFramePr>
          <p:xfrm>
            <a:off x="3039" y="3212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98" name="Photo Editor Photo" r:id="rId7" imgW="2762636" imgH="2133898" progId="">
                    <p:embed/>
                  </p:oleObj>
                </mc:Choice>
                <mc:Fallback>
                  <p:oleObj name="Photo Editor Photo" r:id="rId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3212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" name="Object 5"/>
            <p:cNvGraphicFramePr>
              <a:graphicFrameLocks noChangeAspect="1"/>
            </p:cNvGraphicFramePr>
            <p:nvPr/>
          </p:nvGraphicFramePr>
          <p:xfrm>
            <a:off x="2954" y="3117"/>
            <a:ext cx="1046" cy="7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99" name="Photo Editor Photo" r:id="rId8" imgW="9752381" imgH="7942857" progId="">
                    <p:embed/>
                  </p:oleObj>
                </mc:Choice>
                <mc:Fallback>
                  <p:oleObj name="Photo Editor Photo" r:id="rId8" imgW="9752381" imgH="7942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54" y="3117"/>
                          <a:ext cx="1046" cy="76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" name="Object 6"/>
            <p:cNvGraphicFramePr>
              <a:graphicFrameLocks noChangeAspect="1"/>
            </p:cNvGraphicFramePr>
            <p:nvPr/>
          </p:nvGraphicFramePr>
          <p:xfrm>
            <a:off x="4354" y="2381"/>
            <a:ext cx="934" cy="69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0" name="Photo Editor Photo" r:id="rId10" imgW="2838846" imgH="1971950" progId="">
                    <p:embed/>
                  </p:oleObj>
                </mc:Choice>
                <mc:Fallback>
                  <p:oleObj name="Photo Editor Photo" r:id="rId10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2381"/>
                          <a:ext cx="934" cy="69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" name="Object 7"/>
            <p:cNvGraphicFramePr>
              <a:graphicFrameLocks noChangeAspect="1"/>
            </p:cNvGraphicFramePr>
            <p:nvPr/>
          </p:nvGraphicFramePr>
          <p:xfrm>
            <a:off x="4541" y="2577"/>
            <a:ext cx="510" cy="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1" name="Photo Editor Photo" r:id="rId12" imgW="10600000" imgH="10057143" progId="">
                    <p:embed/>
                  </p:oleObj>
                </mc:Choice>
                <mc:Fallback>
                  <p:oleObj name="Photo Editor Photo" r:id="rId12" imgW="10600000" imgH="100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41" y="2577"/>
                          <a:ext cx="510" cy="4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9" name="Object 8"/>
            <p:cNvGraphicFramePr>
              <a:graphicFrameLocks noChangeAspect="1"/>
            </p:cNvGraphicFramePr>
            <p:nvPr/>
          </p:nvGraphicFramePr>
          <p:xfrm>
            <a:off x="4354" y="316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2" name="Photo Editor Photo" r:id="rId14" imgW="2838846" imgH="1971950" progId="">
                    <p:embed/>
                  </p:oleObj>
                </mc:Choice>
                <mc:Fallback>
                  <p:oleObj name="Photo Editor Photo" r:id="rId14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316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9"/>
            <p:cNvGraphicFramePr>
              <a:graphicFrameLocks noChangeAspect="1"/>
            </p:cNvGraphicFramePr>
            <p:nvPr/>
          </p:nvGraphicFramePr>
          <p:xfrm>
            <a:off x="4526" y="3273"/>
            <a:ext cx="824" cy="6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3" name="Photo Editor Photo" r:id="rId15" imgW="9771429" imgH="8257143" progId="">
                    <p:embed/>
                  </p:oleObj>
                </mc:Choice>
                <mc:Fallback>
                  <p:oleObj name="Photo Editor Photo" r:id="rId15" imgW="9771429" imgH="82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26" y="3273"/>
                          <a:ext cx="824" cy="65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10"/>
            <p:cNvGraphicFramePr>
              <a:graphicFrameLocks noChangeAspect="1"/>
            </p:cNvGraphicFramePr>
            <p:nvPr/>
          </p:nvGraphicFramePr>
          <p:xfrm>
            <a:off x="1774" y="3227"/>
            <a:ext cx="912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4" name="Photo Editor Photo" r:id="rId17" imgW="2762636" imgH="2133898" progId="">
                    <p:embed/>
                  </p:oleObj>
                </mc:Choice>
                <mc:Fallback>
                  <p:oleObj name="Photo Editor Photo" r:id="rId1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4" y="3227"/>
                          <a:ext cx="912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" name="Object 11"/>
            <p:cNvGraphicFramePr>
              <a:graphicFrameLocks noChangeAspect="1"/>
            </p:cNvGraphicFramePr>
            <p:nvPr/>
          </p:nvGraphicFramePr>
          <p:xfrm>
            <a:off x="1650" y="3038"/>
            <a:ext cx="1120" cy="9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5" name="Photo Editor Photo" r:id="rId18" imgW="10552381" imgH="9993120" progId="">
                    <p:embed/>
                  </p:oleObj>
                </mc:Choice>
                <mc:Fallback>
                  <p:oleObj name="Photo Editor Photo" r:id="rId18" imgW="10552381" imgH="999312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50" y="3038"/>
                          <a:ext cx="1120" cy="99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3" name="Object 12"/>
            <p:cNvGraphicFramePr>
              <a:graphicFrameLocks noChangeAspect="1"/>
            </p:cNvGraphicFramePr>
            <p:nvPr/>
          </p:nvGraphicFramePr>
          <p:xfrm>
            <a:off x="436" y="3254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6" name="Photo Editor Photo" r:id="rId20" imgW="2762636" imgH="2133898" progId="">
                    <p:embed/>
                  </p:oleObj>
                </mc:Choice>
                <mc:Fallback>
                  <p:oleObj name="Photo Editor Photo" r:id="rId20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3254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4" name="Object 13"/>
            <p:cNvGraphicFramePr>
              <a:graphicFrameLocks noChangeAspect="1"/>
            </p:cNvGraphicFramePr>
            <p:nvPr/>
          </p:nvGraphicFramePr>
          <p:xfrm>
            <a:off x="579" y="3635"/>
            <a:ext cx="324" cy="2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7" name="Photo Editor Photo" r:id="rId21" imgW="7876190" imgH="5838095" progId="">
                    <p:embed/>
                  </p:oleObj>
                </mc:Choice>
                <mc:Fallback>
                  <p:oleObj name="Photo Editor Photo" r:id="rId21" imgW="7876190" imgH="5838095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9" y="3635"/>
                          <a:ext cx="324" cy="226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5" name="Text Box 15"/>
            <p:cNvSpPr txBox="1">
              <a:spLocks noChangeArrowheads="1"/>
            </p:cNvSpPr>
            <p:nvPr/>
          </p:nvSpPr>
          <p:spPr bwMode="auto">
            <a:xfrm>
              <a:off x="3806" y="2216"/>
              <a:ext cx="870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PROJECTION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6" name="Text Box 16"/>
            <p:cNvSpPr txBox="1">
              <a:spLocks noChangeArrowheads="1"/>
            </p:cNvSpPr>
            <p:nvPr/>
          </p:nvSpPr>
          <p:spPr bwMode="auto">
            <a:xfrm>
              <a:off x="3626" y="3219"/>
              <a:ext cx="1101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COMMISSURAL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7" name="Text Box 17"/>
            <p:cNvSpPr txBox="1">
              <a:spLocks noChangeArrowheads="1"/>
            </p:cNvSpPr>
            <p:nvPr/>
          </p:nvSpPr>
          <p:spPr bwMode="auto">
            <a:xfrm>
              <a:off x="1088" y="2244"/>
              <a:ext cx="998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ASSOCIATION</a:t>
              </a:r>
              <a:endParaRPr lang="en-GB" sz="1200" b="1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8" name="Text Box 18"/>
            <p:cNvSpPr txBox="1">
              <a:spLocks noChangeArrowheads="1"/>
            </p:cNvSpPr>
            <p:nvPr/>
          </p:nvSpPr>
          <p:spPr bwMode="auto">
            <a:xfrm>
              <a:off x="2969" y="2986"/>
              <a:ext cx="109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Corona radiata</a:t>
              </a:r>
            </a:p>
          </p:txBody>
        </p:sp>
        <p:sp>
          <p:nvSpPr>
            <p:cNvPr id="59" name="Text Box 19"/>
            <p:cNvSpPr txBox="1">
              <a:spLocks noChangeArrowheads="1"/>
            </p:cNvSpPr>
            <p:nvPr/>
          </p:nvSpPr>
          <p:spPr bwMode="auto">
            <a:xfrm>
              <a:off x="4385" y="3047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Fornix</a:t>
              </a:r>
            </a:p>
          </p:txBody>
        </p:sp>
        <p:sp>
          <p:nvSpPr>
            <p:cNvPr id="60" name="Text Box 20"/>
            <p:cNvSpPr txBox="1">
              <a:spLocks noChangeArrowheads="1"/>
            </p:cNvSpPr>
            <p:nvPr/>
          </p:nvSpPr>
          <p:spPr bwMode="auto">
            <a:xfrm>
              <a:off x="3077" y="3821"/>
              <a:ext cx="874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Corpus callosum</a:t>
              </a:r>
            </a:p>
          </p:txBody>
        </p:sp>
        <p:grpSp>
          <p:nvGrpSpPr>
            <p:cNvPr id="61" name="Group 21"/>
            <p:cNvGrpSpPr>
              <a:grpSpLocks/>
            </p:cNvGrpSpPr>
            <p:nvPr/>
          </p:nvGrpSpPr>
          <p:grpSpPr bwMode="auto">
            <a:xfrm>
              <a:off x="1090" y="2804"/>
              <a:ext cx="911" cy="664"/>
              <a:chOff x="1536" y="3696"/>
              <a:chExt cx="1406" cy="1087"/>
            </a:xfrm>
          </p:grpSpPr>
          <p:graphicFrame>
            <p:nvGraphicFramePr>
              <p:cNvPr id="72" name="Object 18"/>
              <p:cNvGraphicFramePr>
                <a:graphicFrameLocks noChangeAspect="1"/>
              </p:cNvGraphicFramePr>
              <p:nvPr/>
            </p:nvGraphicFramePr>
            <p:xfrm>
              <a:off x="1536" y="3696"/>
              <a:ext cx="1406" cy="10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8" name="Photo Editor Photo" r:id="rId23" imgW="2762636" imgH="2133898" progId="">
                      <p:embed/>
                    </p:oleObj>
                  </mc:Choice>
                  <mc:Fallback>
                    <p:oleObj name="Photo Editor Photo" r:id="rId23" imgW="2762636" imgH="2133898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lum bright="20000" contrast="-40000"/>
                            <a:grayscl/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536" y="3696"/>
                            <a:ext cx="1406" cy="1087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00CC99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3" name="Object 19"/>
              <p:cNvGraphicFramePr>
                <a:graphicFrameLocks noChangeAspect="1"/>
              </p:cNvGraphicFramePr>
              <p:nvPr/>
            </p:nvGraphicFramePr>
            <p:xfrm>
              <a:off x="1766" y="3801"/>
              <a:ext cx="1037" cy="98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9" name="Photo Editor Photo" r:id="rId24" imgW="10552381" imgH="10000000" progId="">
                      <p:embed/>
                    </p:oleObj>
                  </mc:Choice>
                  <mc:Fallback>
                    <p:oleObj name="Photo Editor Photo" r:id="rId24" imgW="10552381" imgH="10000000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66" y="3801"/>
                            <a:ext cx="1037" cy="982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62" name="Object 14"/>
            <p:cNvGraphicFramePr>
              <a:graphicFrameLocks noChangeAspect="1"/>
            </p:cNvGraphicFramePr>
            <p:nvPr/>
          </p:nvGraphicFramePr>
          <p:xfrm>
            <a:off x="436" y="228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10" name="Photo Editor Photo" r:id="rId26" imgW="2838846" imgH="1971950" progId="">
                    <p:embed/>
                  </p:oleObj>
                </mc:Choice>
                <mc:Fallback>
                  <p:oleObj name="Photo Editor Photo" r:id="rId26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228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3" name="Object 15"/>
            <p:cNvGraphicFramePr>
              <a:graphicFrameLocks noChangeAspect="1"/>
            </p:cNvGraphicFramePr>
            <p:nvPr/>
          </p:nvGraphicFramePr>
          <p:xfrm>
            <a:off x="300" y="2190"/>
            <a:ext cx="1101" cy="8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11" name="Photo Editor Photo" r:id="rId27" imgW="11069595" imgH="10259857" progId="">
                    <p:embed/>
                  </p:oleObj>
                </mc:Choice>
                <mc:Fallback>
                  <p:oleObj name="Photo Editor Photo" r:id="rId27" imgW="11069595" imgH="10259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0" y="2190"/>
                          <a:ext cx="1101" cy="88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" name="Object 16"/>
            <p:cNvGraphicFramePr>
              <a:graphicFrameLocks noChangeAspect="1"/>
            </p:cNvGraphicFramePr>
            <p:nvPr/>
          </p:nvGraphicFramePr>
          <p:xfrm>
            <a:off x="1796" y="2333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12" name="Photo Editor Photo" r:id="rId29" imgW="2762636" imgH="2133898" progId="">
                    <p:embed/>
                  </p:oleObj>
                </mc:Choice>
                <mc:Fallback>
                  <p:oleObj name="Photo Editor Photo" r:id="rId29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96" y="2333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5" name="Object 17"/>
            <p:cNvGraphicFramePr>
              <a:graphicFrameLocks noChangeAspect="1"/>
            </p:cNvGraphicFramePr>
            <p:nvPr/>
          </p:nvGraphicFramePr>
          <p:xfrm>
            <a:off x="2013" y="2453"/>
            <a:ext cx="819" cy="5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13" name="Photo Editor Photo" r:id="rId30" imgW="9742857" imgH="6990476" progId="">
                    <p:embed/>
                  </p:oleObj>
                </mc:Choice>
                <mc:Fallback>
                  <p:oleObj name="Photo Editor Photo" r:id="rId30" imgW="9742857" imgH="6990476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13" y="2453"/>
                          <a:ext cx="819" cy="55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6" name="Text Box 28"/>
            <p:cNvSpPr txBox="1">
              <a:spLocks noChangeArrowheads="1"/>
            </p:cNvSpPr>
            <p:nvPr/>
          </p:nvSpPr>
          <p:spPr bwMode="auto">
            <a:xfrm>
              <a:off x="4272" y="3821"/>
              <a:ext cx="1087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Anterior commissure</a:t>
              </a:r>
            </a:p>
          </p:txBody>
        </p:sp>
        <p:sp>
          <p:nvSpPr>
            <p:cNvPr id="67" name="Text Box 29"/>
            <p:cNvSpPr txBox="1">
              <a:spLocks noChangeArrowheads="1"/>
            </p:cNvSpPr>
            <p:nvPr/>
          </p:nvSpPr>
          <p:spPr bwMode="auto">
            <a:xfrm>
              <a:off x="435" y="2922"/>
              <a:ext cx="872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Cingulum</a:t>
              </a:r>
            </a:p>
          </p:txBody>
        </p:sp>
        <p:sp>
          <p:nvSpPr>
            <p:cNvPr id="68" name="Text Box 30"/>
            <p:cNvSpPr txBox="1">
              <a:spLocks noChangeArrowheads="1"/>
            </p:cNvSpPr>
            <p:nvPr/>
          </p:nvSpPr>
          <p:spPr bwMode="auto">
            <a:xfrm>
              <a:off x="1901" y="2951"/>
              <a:ext cx="872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longitudinal</a:t>
              </a:r>
            </a:p>
          </p:txBody>
        </p:sp>
        <p:sp>
          <p:nvSpPr>
            <p:cNvPr id="69" name="Text Box 31"/>
            <p:cNvSpPr txBox="1">
              <a:spLocks noChangeArrowheads="1"/>
            </p:cNvSpPr>
            <p:nvPr/>
          </p:nvSpPr>
          <p:spPr bwMode="auto">
            <a:xfrm>
              <a:off x="1153" y="3450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 err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Arcuate</a:t>
              </a:r>
              <a:endParaRPr lang="en-GB" sz="18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70" name="Text Box 32"/>
            <p:cNvSpPr txBox="1">
              <a:spLocks noChangeArrowheads="1"/>
            </p:cNvSpPr>
            <p:nvPr/>
          </p:nvSpPr>
          <p:spPr bwMode="auto">
            <a:xfrm>
              <a:off x="467" y="3889"/>
              <a:ext cx="873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Uncinate</a:t>
              </a:r>
            </a:p>
          </p:txBody>
        </p:sp>
        <p:sp>
          <p:nvSpPr>
            <p:cNvPr id="71" name="Text Box 33"/>
            <p:cNvSpPr txBox="1">
              <a:spLocks noChangeArrowheads="1"/>
            </p:cNvSpPr>
            <p:nvPr/>
          </p:nvSpPr>
          <p:spPr bwMode="auto">
            <a:xfrm>
              <a:off x="1632" y="3887"/>
              <a:ext cx="1219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fronto-occipital</a:t>
              </a:r>
            </a:p>
          </p:txBody>
        </p:sp>
      </p:grpSp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4292601" y="152400"/>
            <a:ext cx="7924800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expectation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255001" y="9311045"/>
            <a:ext cx="353943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</a:t>
            </a:r>
            <a:r>
              <a:rPr lang="en-US" sz="2000" dirty="0" err="1" smtClean="0">
                <a:solidFill>
                  <a:srgbClr val="FFFFFF"/>
                </a:solidFill>
              </a:rPr>
              <a:t>Flavio</a:t>
            </a:r>
            <a:r>
              <a:rPr lang="en-US" sz="2000" dirty="0" smtClean="0">
                <a:solidFill>
                  <a:srgbClr val="FFFFFF"/>
                </a:solidFill>
              </a:rPr>
              <a:t> Dell’ </a:t>
            </a:r>
            <a:r>
              <a:rPr lang="en-US" sz="2000" dirty="0" err="1" smtClean="0">
                <a:solidFill>
                  <a:srgbClr val="FFFFFF"/>
                </a:solidFill>
              </a:rPr>
              <a:t>Acqua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9132452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 quality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37" name="Group 2"/>
          <p:cNvGrpSpPr>
            <a:grpSpLocks/>
          </p:cNvGrpSpPr>
          <p:nvPr/>
        </p:nvGrpSpPr>
        <p:grpSpPr bwMode="auto">
          <a:xfrm>
            <a:off x="177800" y="1489166"/>
            <a:ext cx="8108856" cy="3006634"/>
            <a:chOff x="0" y="0"/>
            <a:chExt cx="4088" cy="1725"/>
          </a:xfrm>
        </p:grpSpPr>
        <p:sp>
          <p:nvSpPr>
            <p:cNvPr id="38" name="Rectangle 3"/>
            <p:cNvSpPr>
              <a:spLocks/>
            </p:cNvSpPr>
            <p:nvPr/>
          </p:nvSpPr>
          <p:spPr bwMode="auto">
            <a:xfrm>
              <a:off x="0" y="0"/>
              <a:ext cx="4088" cy="1725"/>
            </a:xfrm>
            <a:prstGeom prst="rect">
              <a:avLst/>
            </a:prstGeom>
            <a:solidFill>
              <a:srgbClr val="000000"/>
            </a:solidFill>
            <a:ln w="9525" cap="flat">
              <a:solidFill>
                <a:srgbClr val="7575D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9" name="Picture 4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04" y="299"/>
              <a:ext cx="1636" cy="1354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pic>
          <p:nvPicPr>
            <p:cNvPr id="75" name="Picture 5"/>
            <p:cNvPicPr>
              <a:picLocks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78" y="270"/>
              <a:ext cx="1718" cy="1398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sp>
          <p:nvSpPr>
            <p:cNvPr id="76" name="Rectangle 6"/>
            <p:cNvSpPr>
              <a:spLocks/>
            </p:cNvSpPr>
            <p:nvPr/>
          </p:nvSpPr>
          <p:spPr bwMode="auto">
            <a:xfrm>
              <a:off x="1913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high SNR</a:t>
              </a:r>
            </a:p>
          </p:txBody>
        </p:sp>
        <p:sp>
          <p:nvSpPr>
            <p:cNvPr id="77" name="Rectangle 7"/>
            <p:cNvSpPr>
              <a:spLocks/>
            </p:cNvSpPr>
            <p:nvPr/>
          </p:nvSpPr>
          <p:spPr bwMode="auto">
            <a:xfrm>
              <a:off x="138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low SNR</a:t>
              </a:r>
            </a:p>
          </p:txBody>
        </p:sp>
      </p:grpSp>
      <p:grpSp>
        <p:nvGrpSpPr>
          <p:cNvPr id="78" name="Group 8"/>
          <p:cNvGrpSpPr>
            <a:grpSpLocks/>
          </p:cNvGrpSpPr>
          <p:nvPr/>
        </p:nvGrpSpPr>
        <p:grpSpPr bwMode="auto">
          <a:xfrm>
            <a:off x="8614286" y="2283851"/>
            <a:ext cx="4212714" cy="4686004"/>
            <a:chOff x="0" y="0"/>
            <a:chExt cx="2472" cy="3104"/>
          </a:xfrm>
        </p:grpSpPr>
        <p:pic>
          <p:nvPicPr>
            <p:cNvPr id="79" name="Picture 9"/>
            <p:cNvPicPr>
              <a:picLocks noChangeAspect="1" noChangeArrowheads="1"/>
            </p:cNvPicPr>
            <p:nvPr/>
          </p:nvPicPr>
          <p:blipFill>
            <a:blip r:embed="rId4"/>
            <a:srcRect l="29045" r="6845" b="33160"/>
            <a:stretch>
              <a:fillRect/>
            </a:stretch>
          </p:blipFill>
          <p:spPr bwMode="auto">
            <a:xfrm>
              <a:off x="0" y="8"/>
              <a:ext cx="2472" cy="3096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80" name="Freeform 10"/>
            <p:cNvSpPr>
              <a:spLocks/>
            </p:cNvSpPr>
            <p:nvPr/>
          </p:nvSpPr>
          <p:spPr bwMode="auto">
            <a:xfrm>
              <a:off x="160" y="1453"/>
              <a:ext cx="970" cy="1461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888" y="11509"/>
                </a:cxn>
                <a:cxn ang="0">
                  <a:pos x="18040" y="4572"/>
                </a:cxn>
                <a:cxn ang="0">
                  <a:pos x="12580" y="946"/>
                </a:cxn>
                <a:cxn ang="0">
                  <a:pos x="8070" y="0"/>
                </a:cxn>
                <a:cxn ang="0">
                  <a:pos x="0" y="473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888" y="11509"/>
                  </a:lnTo>
                  <a:lnTo>
                    <a:pt x="18040" y="4572"/>
                  </a:lnTo>
                  <a:cubicBezTo>
                    <a:pt x="18040" y="4572"/>
                    <a:pt x="13055" y="1104"/>
                    <a:pt x="12580" y="946"/>
                  </a:cubicBezTo>
                  <a:cubicBezTo>
                    <a:pt x="12105" y="788"/>
                    <a:pt x="8070" y="0"/>
                    <a:pt x="8070" y="0"/>
                  </a:cubicBezTo>
                  <a:lnTo>
                    <a:pt x="0" y="473"/>
                  </a:lnTo>
                </a:path>
              </a:pathLst>
            </a:custGeom>
            <a:noFill/>
            <a:ln w="1016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1" name="Freeform 11"/>
            <p:cNvSpPr>
              <a:spLocks/>
            </p:cNvSpPr>
            <p:nvPr/>
          </p:nvSpPr>
          <p:spPr bwMode="auto">
            <a:xfrm>
              <a:off x="818" y="341"/>
              <a:ext cx="171" cy="1429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8100" y="16281"/>
                </a:cxn>
                <a:cxn ang="0">
                  <a:pos x="1350" y="11284"/>
                </a:cxn>
                <a:cxn ang="0">
                  <a:pos x="0" y="6770"/>
                </a:cxn>
                <a:cxn ang="0">
                  <a:pos x="2700" y="2579"/>
                </a:cxn>
                <a:cxn ang="0">
                  <a:pos x="540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8100" y="16281"/>
                  </a:lnTo>
                  <a:lnTo>
                    <a:pt x="1350" y="11284"/>
                  </a:lnTo>
                  <a:lnTo>
                    <a:pt x="0" y="6770"/>
                  </a:lnTo>
                  <a:lnTo>
                    <a:pt x="2700" y="2579"/>
                  </a:lnTo>
                  <a:lnTo>
                    <a:pt x="5400" y="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82" name="Group 12"/>
          <p:cNvGrpSpPr>
            <a:grpSpLocks/>
          </p:cNvGrpSpPr>
          <p:nvPr/>
        </p:nvGrpSpPr>
        <p:grpSpPr bwMode="auto">
          <a:xfrm>
            <a:off x="101600" y="5246925"/>
            <a:ext cx="8344846" cy="3592275"/>
            <a:chOff x="0" y="0"/>
            <a:chExt cx="4208" cy="2061"/>
          </a:xfrm>
        </p:grpSpPr>
        <p:pic>
          <p:nvPicPr>
            <p:cNvPr id="83" name="Picture 13"/>
            <p:cNvPicPr>
              <a:picLocks noChangeAspect="1" noChangeArrowheads="1"/>
            </p:cNvPicPr>
            <p:nvPr/>
          </p:nvPicPr>
          <p:blipFill>
            <a:blip r:embed="rId5"/>
            <a:srcRect l="2400" t="406" r="1317" b="11787"/>
            <a:stretch>
              <a:fillRect/>
            </a:stretch>
          </p:blipFill>
          <p:spPr bwMode="auto">
            <a:xfrm>
              <a:off x="0" y="0"/>
              <a:ext cx="4208" cy="2061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84" name="Freeform 14"/>
            <p:cNvSpPr>
              <a:spLocks/>
            </p:cNvSpPr>
            <p:nvPr/>
          </p:nvSpPr>
          <p:spPr bwMode="auto">
            <a:xfrm>
              <a:off x="162" y="456"/>
              <a:ext cx="1781" cy="1056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630" y="20073"/>
                </a:cxn>
                <a:cxn ang="0">
                  <a:pos x="15521" y="18982"/>
                </a:cxn>
                <a:cxn ang="0">
                  <a:pos x="10865" y="13964"/>
                </a:cxn>
                <a:cxn ang="0">
                  <a:pos x="8666" y="10691"/>
                </a:cxn>
                <a:cxn ang="0">
                  <a:pos x="5174" y="3600"/>
                </a:cxn>
                <a:cxn ang="0">
                  <a:pos x="1552" y="1745"/>
                </a:cxn>
                <a:cxn ang="0">
                  <a:pos x="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630" y="20073"/>
                  </a:lnTo>
                  <a:lnTo>
                    <a:pt x="15521" y="18982"/>
                  </a:lnTo>
                  <a:lnTo>
                    <a:pt x="10865" y="13964"/>
                  </a:lnTo>
                  <a:cubicBezTo>
                    <a:pt x="10865" y="13964"/>
                    <a:pt x="8925" y="11345"/>
                    <a:pt x="8666" y="10691"/>
                  </a:cubicBezTo>
                  <a:cubicBezTo>
                    <a:pt x="8407" y="10036"/>
                    <a:pt x="5174" y="3600"/>
                    <a:pt x="5174" y="3600"/>
                  </a:cubicBezTo>
                  <a:lnTo>
                    <a:pt x="1552" y="1745"/>
                  </a:lnTo>
                  <a:lnTo>
                    <a:pt x="0" y="0"/>
                  </a:ln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68203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235199" y="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Orientation variability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6" name="Picture 2"/>
          <p:cNvPicPr>
            <a:picLocks noChangeArrowheads="1"/>
          </p:cNvPicPr>
          <p:nvPr/>
        </p:nvPicPr>
        <p:blipFill>
          <a:blip r:embed="rId4"/>
          <a:srcRect l="6180" t="14024" b="2184"/>
          <a:stretch>
            <a:fillRect/>
          </a:stretch>
        </p:blipFill>
        <p:spPr bwMode="auto">
          <a:xfrm>
            <a:off x="6019800" y="1524000"/>
            <a:ext cx="6578600" cy="4422056"/>
          </a:xfrm>
          <a:prstGeom prst="rect">
            <a:avLst/>
          </a:prstGeom>
          <a:noFill/>
          <a:ln w="25400" cap="flat">
            <a:solidFill>
              <a:srgbClr val="FFFF00"/>
            </a:solidFill>
            <a:prstDash val="solid"/>
            <a:miter lim="800000"/>
            <a:headEnd/>
            <a:tailEnd/>
          </a:ln>
        </p:spPr>
      </p:pic>
      <p:grpSp>
        <p:nvGrpSpPr>
          <p:cNvPr id="17" name="Group 4"/>
          <p:cNvGrpSpPr>
            <a:grpSpLocks/>
          </p:cNvGrpSpPr>
          <p:nvPr/>
        </p:nvGrpSpPr>
        <p:grpSpPr bwMode="auto">
          <a:xfrm>
            <a:off x="1320800" y="2598482"/>
            <a:ext cx="3220175" cy="3348691"/>
            <a:chOff x="0" y="0"/>
            <a:chExt cx="2264" cy="2328"/>
          </a:xfrm>
        </p:grpSpPr>
        <p:sp>
          <p:nvSpPr>
            <p:cNvPr id="18" name="AutoShape 5"/>
            <p:cNvSpPr>
              <a:spLocks/>
            </p:cNvSpPr>
            <p:nvPr/>
          </p:nvSpPr>
          <p:spPr bwMode="auto">
            <a:xfrm>
              <a:off x="0" y="0"/>
              <a:ext cx="2264" cy="2328"/>
            </a:xfrm>
            <a:prstGeom prst="roundRect">
              <a:avLst>
                <a:gd name="adj" fmla="val 5296"/>
              </a:avLst>
            </a:prstGeom>
            <a:solidFill>
              <a:srgbClr val="000000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19" name="Picture 6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0" y="656"/>
              <a:ext cx="1864" cy="1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0" name="Rectangle 7"/>
            <p:cNvSpPr>
              <a:spLocks/>
            </p:cNvSpPr>
            <p:nvPr/>
          </p:nvSpPr>
          <p:spPr bwMode="auto">
            <a:xfrm>
              <a:off x="184" y="200"/>
              <a:ext cx="1879" cy="23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95% “cone uncertainty”</a:t>
              </a:r>
            </a:p>
          </p:txBody>
        </p:sp>
        <p:sp>
          <p:nvSpPr>
            <p:cNvPr id="21" name="Line 8"/>
            <p:cNvSpPr>
              <a:spLocks noChangeShapeType="1"/>
            </p:cNvSpPr>
            <p:nvPr/>
          </p:nvSpPr>
          <p:spPr bwMode="auto">
            <a:xfrm flipH="1">
              <a:off x="981" y="576"/>
              <a:ext cx="315" cy="453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22" name="Group 9"/>
          <p:cNvGrpSpPr>
            <a:grpSpLocks/>
          </p:cNvGrpSpPr>
          <p:nvPr/>
        </p:nvGrpSpPr>
        <p:grpSpPr bwMode="auto">
          <a:xfrm>
            <a:off x="10568514" y="3744816"/>
            <a:ext cx="1877486" cy="2177799"/>
            <a:chOff x="0" y="0"/>
            <a:chExt cx="1320" cy="1514"/>
          </a:xfrm>
        </p:grpSpPr>
        <p:pic>
          <p:nvPicPr>
            <p:cNvPr id="23" name="Picture 10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0"/>
              <a:ext cx="1320" cy="1514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4" name="Rectangle 11"/>
            <p:cNvSpPr>
              <a:spLocks/>
            </p:cNvSpPr>
            <p:nvPr/>
          </p:nvSpPr>
          <p:spPr bwMode="auto">
            <a:xfrm>
              <a:off x="464" y="96"/>
              <a:ext cx="816" cy="560"/>
            </a:xfrm>
            <a:prstGeom prst="rect">
              <a:avLst/>
            </a:prstGeom>
            <a:noFill/>
            <a:ln w="25400" cap="flat">
              <a:solidFill>
                <a:srgbClr val="FFFF3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532116" y="6172200"/>
            <a:ext cx="292227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Derek Jones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pic>
        <p:nvPicPr>
          <p:cNvPr id="26" name="1fiber-fodf-random-orientation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5588000" y="6172200"/>
            <a:ext cx="3276600" cy="314761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093200" y="9190831"/>
            <a:ext cx="38055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</a:t>
            </a:r>
            <a:r>
              <a:rPr lang="en-US" sz="2000" dirty="0" err="1" smtClean="0">
                <a:solidFill>
                  <a:srgbClr val="FFFFFF"/>
                </a:solidFill>
              </a:rPr>
              <a:t>Maxime</a:t>
            </a:r>
            <a:r>
              <a:rPr lang="en-US" sz="2000" dirty="0" smtClean="0">
                <a:solidFill>
                  <a:srgbClr val="FFFFFF"/>
                </a:solidFill>
              </a:rPr>
              <a:t> </a:t>
            </a:r>
            <a:r>
              <a:rPr lang="en-US" sz="2000" dirty="0" err="1" smtClean="0">
                <a:solidFill>
                  <a:srgbClr val="FFFFFF"/>
                </a:solidFill>
              </a:rPr>
              <a:t>Descoteaux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931222" y="1676400"/>
            <a:ext cx="473297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Measuring variability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8"/>
          <p:cNvSpPr>
            <a:spLocks noChangeArrowheads="1"/>
          </p:cNvSpPr>
          <p:nvPr/>
        </p:nvSpPr>
        <p:spPr bwMode="auto">
          <a:xfrm>
            <a:off x="177801" y="7086600"/>
            <a:ext cx="5638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Accounting for v</a:t>
            </a: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ariability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4773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7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90" y="1447800"/>
            <a:ext cx="6699164" cy="348392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016000" y="990600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Low Uncertainty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140200" y="990600"/>
            <a:ext cx="2700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 Uncertainty </a:t>
            </a:r>
          </a:p>
        </p:txBody>
      </p:sp>
      <p:pic>
        <p:nvPicPr>
          <p:cNvPr id="29" name="Picture 4" descr="Probabilistic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483600" y="1755374"/>
            <a:ext cx="3802236" cy="2798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8483600" y="4549914"/>
            <a:ext cx="4419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Kaden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 et </a:t>
            </a: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al.Neuroimage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2007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1" name="Picture 3" descr="Probabilistic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8400" y="5410200"/>
            <a:ext cx="2701740" cy="2251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8559800" y="7924800"/>
            <a:ext cx="38862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PICO : Parker GJ, et al. Magn Reson Imaging, vol. 18: 242-54, 2003.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58800" y="4953000"/>
            <a:ext cx="70104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 is repeated multiple times from the same seed to map the intrinsic variability or uncertainty in the data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511" y="5715000"/>
            <a:ext cx="808806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results are described </a:t>
            </a: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a probability/connectivity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” maps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  <a:sym typeface="Wingdings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T</a:t>
            </a: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he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intensity represents the number of streamlines per voxel</a:t>
            </a: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.</a:t>
            </a: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5" name="fodf-commisural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7000" y="6934200"/>
            <a:ext cx="4495800" cy="2184159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7" name="Rectangle 8"/>
          <p:cNvSpPr>
            <a:spLocks noChangeArrowheads="1"/>
          </p:cNvSpPr>
          <p:nvPr/>
        </p:nvSpPr>
        <p:spPr bwMode="auto">
          <a:xfrm>
            <a:off x="1722582" y="9201090"/>
            <a:ext cx="401781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Descoteaux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M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 al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TMI, 2009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1121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291" y="1551221"/>
            <a:ext cx="9931909" cy="4392379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586"/>
          <p:cNvSpPr>
            <a:spLocks noChangeAspect="1"/>
          </p:cNvSpPr>
          <p:nvPr/>
        </p:nvSpPr>
        <p:spPr>
          <a:xfrm>
            <a:off x="1230734" y="2057400"/>
            <a:ext cx="623466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DTI</a:t>
            </a:r>
          </a:p>
        </p:txBody>
      </p:sp>
      <p:sp>
        <p:nvSpPr>
          <p:cNvPr id="15" name="Shape 587"/>
          <p:cNvSpPr>
            <a:spLocks noChangeAspect="1"/>
          </p:cNvSpPr>
          <p:nvPr/>
        </p:nvSpPr>
        <p:spPr>
          <a:xfrm>
            <a:off x="6273800" y="1926844"/>
            <a:ext cx="1153457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HARDI</a:t>
            </a:r>
          </a:p>
        </p:txBody>
      </p:sp>
      <p:grpSp>
        <p:nvGrpSpPr>
          <p:cNvPr id="16" name="Group 591"/>
          <p:cNvGrpSpPr>
            <a:grpSpLocks noChangeAspect="1"/>
          </p:cNvGrpSpPr>
          <p:nvPr/>
        </p:nvGrpSpPr>
        <p:grpSpPr>
          <a:xfrm>
            <a:off x="1807970" y="6011600"/>
            <a:ext cx="8580630" cy="3437200"/>
            <a:chOff x="0" y="0"/>
            <a:chExt cx="11290301" cy="4522628"/>
          </a:xfrm>
        </p:grpSpPr>
        <p:pic>
          <p:nvPicPr>
            <p:cNvPr id="17" name="droppedImage.pd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290301" cy="4522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" name="Shape 589"/>
            <p:cNvSpPr/>
            <p:nvPr/>
          </p:nvSpPr>
          <p:spPr>
            <a:xfrm>
              <a:off x="101599" y="192577"/>
              <a:ext cx="820345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DTI</a:t>
              </a:r>
            </a:p>
          </p:txBody>
        </p:sp>
        <p:sp>
          <p:nvSpPr>
            <p:cNvPr id="19" name="Shape 590"/>
            <p:cNvSpPr/>
            <p:nvPr/>
          </p:nvSpPr>
          <p:spPr>
            <a:xfrm>
              <a:off x="9604929" y="10788"/>
              <a:ext cx="1517701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HARDI</a:t>
              </a:r>
            </a:p>
          </p:txBody>
        </p:sp>
      </p:grpSp>
      <p:sp>
        <p:nvSpPr>
          <p:cNvPr id="20" name="Text Box 4"/>
          <p:cNvSpPr txBox="1">
            <a:spLocks noChangeArrowheads="1"/>
          </p:cNvSpPr>
          <p:nvPr/>
        </p:nvSpPr>
        <p:spPr bwMode="auto">
          <a:xfrm>
            <a:off x="2235199" y="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Multiple orientations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65673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tumor_fiberHR_bi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5544" y="381000"/>
            <a:ext cx="7765256" cy="7765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droppedImage.pdf"/>
          <p:cNvPicPr/>
          <p:nvPr/>
        </p:nvPicPr>
        <p:blipFill>
          <a:blip r:embed="rId3">
            <a:extLst/>
          </a:blip>
          <a:srcRect l="433" t="20904" r="69230"/>
          <a:stretch>
            <a:fillRect/>
          </a:stretch>
        </p:blipFill>
        <p:spPr>
          <a:xfrm>
            <a:off x="2286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droppedImage.pdf"/>
          <p:cNvPicPr/>
          <p:nvPr/>
        </p:nvPicPr>
        <p:blipFill>
          <a:blip r:embed="rId3">
            <a:extLst/>
          </a:blip>
          <a:srcRect l="52871" t="20904" r="16793"/>
          <a:stretch>
            <a:fillRect/>
          </a:stretch>
        </p:blipFill>
        <p:spPr>
          <a:xfrm>
            <a:off x="37719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sp>
        <p:nvSpPr>
          <p:cNvPr id="829" name="Shape 829"/>
          <p:cNvSpPr/>
          <p:nvPr/>
        </p:nvSpPr>
        <p:spPr>
          <a:xfrm>
            <a:off x="8001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Thank you</a:t>
            </a:r>
          </a:p>
        </p:txBody>
      </p:sp>
      <p:pic>
        <p:nvPicPr>
          <p:cNvPr id="830" name="scil2_contourblanc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355600" y="2311399"/>
            <a:ext cx="6511692" cy="2260602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Shape 831"/>
          <p:cNvSpPr/>
          <p:nvPr/>
        </p:nvSpPr>
        <p:spPr>
          <a:xfrm>
            <a:off x="-915356" y="4254500"/>
            <a:ext cx="6960496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5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5"/>
              </a:rPr>
              <a:t>http://scil.dinf.usherbrooke.ca</a:t>
            </a:r>
          </a:p>
        </p:txBody>
      </p:sp>
      <p:pic>
        <p:nvPicPr>
          <p:cNvPr id="832" name="tractometer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06399" y="5575300"/>
            <a:ext cx="4102101" cy="2110969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Shape 833"/>
          <p:cNvSpPr/>
          <p:nvPr/>
        </p:nvSpPr>
        <p:spPr>
          <a:xfrm>
            <a:off x="42631" y="7759700"/>
            <a:ext cx="5044521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7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7"/>
              </a:rPr>
              <a:t>http://tractometer.org</a:t>
            </a:r>
          </a:p>
        </p:txBody>
      </p:sp>
      <p:pic>
        <p:nvPicPr>
          <p:cNvPr id="13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400" y="8298656"/>
            <a:ext cx="5072568" cy="1398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>
            <a:spLocks noGrp="1"/>
          </p:cNvSpPr>
          <p:nvPr>
            <p:ph type="title"/>
          </p:nvPr>
        </p:nvSpPr>
        <p:spPr>
          <a:xfrm>
            <a:off x="3490524" y="3251200"/>
            <a:ext cx="8848233" cy="3251200"/>
          </a:xfrm>
          <a:prstGeom prst="rect">
            <a:avLst/>
          </a:prstGeom>
        </p:spPr>
        <p:txBody>
          <a:bodyPr lIns="38100" tIns="38100" rIns="38100" bIns="38100" anchor="b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Basic principles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876425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4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Main idea: Tensor-based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06400" y="9067800"/>
            <a:ext cx="8569325" cy="3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it-IT" sz="16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Y.Masutani et al.” European Journal of Radiology 46 (2003)</a:t>
            </a:r>
          </a:p>
        </p:txBody>
      </p:sp>
    </p:spTree>
    <p:extLst>
      <p:ext uri="{BB962C8B-B14F-4D97-AF65-F5344CB8AC3E}">
        <p14:creationId xmlns:p14="http://schemas.microsoft.com/office/powerpoint/2010/main" val="3580281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2" name="Freeform 36"/>
          <p:cNvSpPr>
            <a:spLocks/>
          </p:cNvSpPr>
          <p:nvPr/>
        </p:nvSpPr>
        <p:spPr bwMode="auto">
          <a:xfrm>
            <a:off x="4673600" y="3400108"/>
            <a:ext cx="3059112" cy="815975"/>
          </a:xfrm>
          <a:custGeom>
            <a:avLst/>
            <a:gdLst>
              <a:gd name="T0" fmla="*/ 2147483647 w 1927"/>
              <a:gd name="T1" fmla="*/ 2147483647 h 514"/>
              <a:gd name="T2" fmla="*/ 2147483647 w 1927"/>
              <a:gd name="T3" fmla="*/ 2147483647 h 514"/>
              <a:gd name="T4" fmla="*/ 2147483647 w 1927"/>
              <a:gd name="T5" fmla="*/ 2147483647 h 514"/>
              <a:gd name="T6" fmla="*/ 2147483647 w 1927"/>
              <a:gd name="T7" fmla="*/ 2147483647 h 514"/>
              <a:gd name="T8" fmla="*/ 2147483647 w 1927"/>
              <a:gd name="T9" fmla="*/ 0 h 514"/>
              <a:gd name="T10" fmla="*/ 2147483647 w 1927"/>
              <a:gd name="T11" fmla="*/ 2147483647 h 514"/>
              <a:gd name="T12" fmla="*/ 2147483647 w 1927"/>
              <a:gd name="T13" fmla="*/ 2147483647 h 514"/>
              <a:gd name="T14" fmla="*/ 2147483647 w 1927"/>
              <a:gd name="T15" fmla="*/ 2147483647 h 51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927"/>
              <a:gd name="T25" fmla="*/ 0 h 514"/>
              <a:gd name="T26" fmla="*/ 1927 w 1927"/>
              <a:gd name="T27" fmla="*/ 514 h 51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927" h="514">
                <a:moveTo>
                  <a:pt x="68" y="499"/>
                </a:moveTo>
                <a:cubicBezTo>
                  <a:pt x="34" y="506"/>
                  <a:pt x="0" y="514"/>
                  <a:pt x="68" y="453"/>
                </a:cubicBezTo>
                <a:cubicBezTo>
                  <a:pt x="136" y="392"/>
                  <a:pt x="370" y="204"/>
                  <a:pt x="476" y="136"/>
                </a:cubicBezTo>
                <a:cubicBezTo>
                  <a:pt x="582" y="68"/>
                  <a:pt x="620" y="68"/>
                  <a:pt x="703" y="45"/>
                </a:cubicBezTo>
                <a:cubicBezTo>
                  <a:pt x="786" y="22"/>
                  <a:pt x="869" y="0"/>
                  <a:pt x="975" y="0"/>
                </a:cubicBezTo>
                <a:cubicBezTo>
                  <a:pt x="1081" y="0"/>
                  <a:pt x="1232" y="15"/>
                  <a:pt x="1338" y="45"/>
                </a:cubicBezTo>
                <a:cubicBezTo>
                  <a:pt x="1444" y="75"/>
                  <a:pt x="1512" y="120"/>
                  <a:pt x="1610" y="181"/>
                </a:cubicBezTo>
                <a:cubicBezTo>
                  <a:pt x="1708" y="242"/>
                  <a:pt x="1817" y="325"/>
                  <a:pt x="1927" y="408"/>
                </a:cubicBezTo>
              </a:path>
            </a:pathLst>
          </a:custGeom>
          <a:noFill/>
          <a:ln w="63500">
            <a:solidFill>
              <a:srgbClr val="0000FF"/>
            </a:solidFill>
            <a:round/>
            <a:headEnd type="oval" w="med" len="med"/>
            <a:tailEnd type="oval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Shape 333"/>
          <p:cNvSpPr>
            <a:spLocks noGrp="1"/>
          </p:cNvSpPr>
          <p:nvPr>
            <p:ph type="title"/>
          </p:nvPr>
        </p:nvSpPr>
        <p:spPr>
          <a:xfrm>
            <a:off x="19523" y="228600"/>
            <a:ext cx="13605934" cy="9906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/>
            </a:r>
            <a:b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Connect the main directions voxel to voxel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3417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539750" y="1524000"/>
            <a:ext cx="11329988" cy="954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If we assume the main eigenvector is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tangential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to the underlying trajectory of the white matter</a:t>
            </a: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auto">
          <a:xfrm>
            <a:off x="9061451" y="2561602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7188200" y="3137865"/>
            <a:ext cx="4681538" cy="1815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Starting from a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point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 can propagate a 3D curve that represents the WM pathway </a:t>
            </a:r>
          </a:p>
        </p:txBody>
      </p:sp>
      <p:sp>
        <p:nvSpPr>
          <p:cNvPr id="7" name="Text Box 14"/>
          <p:cNvSpPr txBox="1">
            <a:spLocks noChangeArrowheads="1"/>
          </p:cNvSpPr>
          <p:nvPr/>
        </p:nvSpPr>
        <p:spPr bwMode="auto">
          <a:xfrm>
            <a:off x="1759875" y="5202976"/>
            <a:ext cx="10533725" cy="4647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i="1" u="sng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Two </a:t>
            </a:r>
            <a:r>
              <a:rPr lang="en-US" sz="2800" i="1" u="sng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main approaches :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- (Mori et al  1999)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Interpolated </a:t>
            </a: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Streamlines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(Euler, RK, 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etc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)  - (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Basser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et al.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2000)</a:t>
            </a:r>
            <a:endParaRPr lang="en-US" sz="28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AutoShape 15"/>
          <p:cNvSpPr>
            <a:spLocks noChangeArrowheads="1"/>
          </p:cNvSpPr>
          <p:nvPr/>
        </p:nvSpPr>
        <p:spPr bwMode="auto">
          <a:xfrm>
            <a:off x="9061451" y="5291138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7299326" y="6182384"/>
            <a:ext cx="4248150" cy="52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 Tractography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5000" y="2773533"/>
            <a:ext cx="6096000" cy="507506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2" name="Oval 2"/>
          <p:cNvSpPr>
            <a:spLocks noChangeAspect="1" noChangeArrowheads="1"/>
          </p:cNvSpPr>
          <p:nvPr/>
        </p:nvSpPr>
        <p:spPr bwMode="auto">
          <a:xfrm>
            <a:off x="3370584" y="6048783"/>
            <a:ext cx="443254" cy="443255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Freeform 3"/>
          <p:cNvSpPr>
            <a:spLocks noChangeAspect="1"/>
          </p:cNvSpPr>
          <p:nvPr/>
        </p:nvSpPr>
        <p:spPr bwMode="auto">
          <a:xfrm>
            <a:off x="2073595" y="3672297"/>
            <a:ext cx="1064184" cy="1062228"/>
          </a:xfrm>
          <a:custGeom>
            <a:avLst/>
            <a:gdLst>
              <a:gd name="T0" fmla="*/ 0 w 502"/>
              <a:gd name="T1" fmla="*/ 2147483647 h 528"/>
              <a:gd name="T2" fmla="*/ 2147483647 w 502"/>
              <a:gd name="T3" fmla="*/ 2147483647 h 528"/>
              <a:gd name="T4" fmla="*/ 2147483647 w 502"/>
              <a:gd name="T5" fmla="*/ 0 h 528"/>
              <a:gd name="T6" fmla="*/ 0 60000 65536"/>
              <a:gd name="T7" fmla="*/ 0 60000 65536"/>
              <a:gd name="T8" fmla="*/ 0 60000 65536"/>
              <a:gd name="T9" fmla="*/ 0 w 502"/>
              <a:gd name="T10" fmla="*/ 0 h 528"/>
              <a:gd name="T11" fmla="*/ 502 w 502"/>
              <a:gd name="T12" fmla="*/ 528 h 5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02" h="528">
                <a:moveTo>
                  <a:pt x="0" y="528"/>
                </a:moveTo>
                <a:cubicBezTo>
                  <a:pt x="38" y="483"/>
                  <a:pt x="143" y="344"/>
                  <a:pt x="227" y="256"/>
                </a:cubicBezTo>
                <a:cubicBezTo>
                  <a:pt x="311" y="168"/>
                  <a:pt x="456" y="43"/>
                  <a:pt x="502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Freeform 5"/>
          <p:cNvSpPr>
            <a:spLocks noChangeAspect="1"/>
          </p:cNvSpPr>
          <p:nvPr/>
        </p:nvSpPr>
        <p:spPr bwMode="auto">
          <a:xfrm>
            <a:off x="3154672" y="3743728"/>
            <a:ext cx="2235758" cy="3657259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Freeform 6"/>
          <p:cNvSpPr>
            <a:spLocks noChangeAspect="1"/>
          </p:cNvSpPr>
          <p:nvPr/>
        </p:nvSpPr>
        <p:spPr bwMode="auto">
          <a:xfrm>
            <a:off x="4070659" y="4518433"/>
            <a:ext cx="1136422" cy="2620417"/>
          </a:xfrm>
          <a:custGeom>
            <a:avLst/>
            <a:gdLst>
              <a:gd name="T0" fmla="*/ 0 w 582"/>
              <a:gd name="T1" fmla="*/ 2147483647 h 1342"/>
              <a:gd name="T2" fmla="*/ 2147483647 w 582"/>
              <a:gd name="T3" fmla="*/ 2147483647 h 1342"/>
              <a:gd name="T4" fmla="*/ 2147483647 w 582"/>
              <a:gd name="T5" fmla="*/ 2147483647 h 1342"/>
              <a:gd name="T6" fmla="*/ 2147483647 w 582"/>
              <a:gd name="T7" fmla="*/ 2147483647 h 1342"/>
              <a:gd name="T8" fmla="*/ 2147483647 w 582"/>
              <a:gd name="T9" fmla="*/ 2147483647 h 1342"/>
              <a:gd name="T10" fmla="*/ 2147483647 w 582"/>
              <a:gd name="T11" fmla="*/ 2147483647 h 1342"/>
              <a:gd name="T12" fmla="*/ 2147483647 w 582"/>
              <a:gd name="T13" fmla="*/ 2147483647 h 134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82"/>
              <a:gd name="T22" fmla="*/ 0 h 1342"/>
              <a:gd name="T23" fmla="*/ 582 w 582"/>
              <a:gd name="T24" fmla="*/ 1342 h 134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82" h="1342">
                <a:moveTo>
                  <a:pt x="0" y="1342"/>
                </a:moveTo>
                <a:cubicBezTo>
                  <a:pt x="2" y="1303"/>
                  <a:pt x="10" y="1188"/>
                  <a:pt x="21" y="1106"/>
                </a:cubicBezTo>
                <a:cubicBezTo>
                  <a:pt x="32" y="1024"/>
                  <a:pt x="44" y="934"/>
                  <a:pt x="67" y="848"/>
                </a:cubicBezTo>
                <a:cubicBezTo>
                  <a:pt x="90" y="761"/>
                  <a:pt x="119" y="669"/>
                  <a:pt x="157" y="589"/>
                </a:cubicBezTo>
                <a:cubicBezTo>
                  <a:pt x="195" y="509"/>
                  <a:pt x="227" y="460"/>
                  <a:pt x="293" y="368"/>
                </a:cubicBezTo>
                <a:cubicBezTo>
                  <a:pt x="359" y="276"/>
                  <a:pt x="522" y="76"/>
                  <a:pt x="552" y="38"/>
                </a:cubicBezTo>
                <a:cubicBezTo>
                  <a:pt x="582" y="0"/>
                  <a:pt x="489" y="120"/>
                  <a:pt x="472" y="142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 bwMode="auto">
          <a:xfrm>
            <a:off x="2218052" y="3600859"/>
            <a:ext cx="2319718" cy="3807613"/>
          </a:xfrm>
          <a:custGeom>
            <a:avLst/>
            <a:gdLst>
              <a:gd name="T0" fmla="*/ 2147483647 w 1188"/>
              <a:gd name="T1" fmla="*/ 2147483647 h 2132"/>
              <a:gd name="T2" fmla="*/ 2147483647 w 1188"/>
              <a:gd name="T3" fmla="*/ 2147483647 h 2132"/>
              <a:gd name="T4" fmla="*/ 2147483647 w 1188"/>
              <a:gd name="T5" fmla="*/ 2147483647 h 2132"/>
              <a:gd name="T6" fmla="*/ 2147483647 w 1188"/>
              <a:gd name="T7" fmla="*/ 2147483647 h 2132"/>
              <a:gd name="T8" fmla="*/ 2147483647 w 1188"/>
              <a:gd name="T9" fmla="*/ 2147483647 h 2132"/>
              <a:gd name="T10" fmla="*/ 2147483647 w 1188"/>
              <a:gd name="T11" fmla="*/ 2147483647 h 2132"/>
              <a:gd name="T12" fmla="*/ 2147483647 w 1188"/>
              <a:gd name="T13" fmla="*/ 2147483647 h 2132"/>
              <a:gd name="T14" fmla="*/ 2147483647 w 1188"/>
              <a:gd name="T15" fmla="*/ 2147483647 h 2132"/>
              <a:gd name="T16" fmla="*/ 2147483647 w 1188"/>
              <a:gd name="T17" fmla="*/ 0 h 21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88"/>
              <a:gd name="T28" fmla="*/ 0 h 2132"/>
              <a:gd name="T29" fmla="*/ 1188 w 1188"/>
              <a:gd name="T30" fmla="*/ 2132 h 21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88" h="2132">
                <a:moveTo>
                  <a:pt x="8" y="2132"/>
                </a:moveTo>
                <a:cubicBezTo>
                  <a:pt x="4" y="2045"/>
                  <a:pt x="0" y="1958"/>
                  <a:pt x="8" y="1860"/>
                </a:cubicBezTo>
                <a:cubicBezTo>
                  <a:pt x="16" y="1762"/>
                  <a:pt x="31" y="1648"/>
                  <a:pt x="54" y="1542"/>
                </a:cubicBezTo>
                <a:cubicBezTo>
                  <a:pt x="77" y="1436"/>
                  <a:pt x="106" y="1322"/>
                  <a:pt x="144" y="1224"/>
                </a:cubicBezTo>
                <a:cubicBezTo>
                  <a:pt x="182" y="1126"/>
                  <a:pt x="227" y="1043"/>
                  <a:pt x="280" y="952"/>
                </a:cubicBezTo>
                <a:cubicBezTo>
                  <a:pt x="333" y="861"/>
                  <a:pt x="394" y="771"/>
                  <a:pt x="462" y="680"/>
                </a:cubicBezTo>
                <a:cubicBezTo>
                  <a:pt x="530" y="589"/>
                  <a:pt x="605" y="496"/>
                  <a:pt x="689" y="408"/>
                </a:cubicBezTo>
                <a:cubicBezTo>
                  <a:pt x="773" y="320"/>
                  <a:pt x="881" y="220"/>
                  <a:pt x="964" y="152"/>
                </a:cubicBezTo>
                <a:cubicBezTo>
                  <a:pt x="1047" y="84"/>
                  <a:pt x="1151" y="25"/>
                  <a:pt x="1188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Line 8"/>
          <p:cNvSpPr>
            <a:spLocks noChangeAspect="1" noChangeShapeType="1"/>
          </p:cNvSpPr>
          <p:nvPr/>
        </p:nvSpPr>
        <p:spPr bwMode="auto">
          <a:xfrm flipV="1">
            <a:off x="3299145" y="46803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9"/>
          <p:cNvSpPr>
            <a:spLocks noChangeAspect="1" noChangeArrowheads="1"/>
          </p:cNvSpPr>
          <p:nvPr/>
        </p:nvSpPr>
        <p:spPr bwMode="auto">
          <a:xfrm>
            <a:off x="2073584" y="3482563"/>
            <a:ext cx="3545967" cy="3897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Line 10"/>
          <p:cNvSpPr>
            <a:spLocks noChangeAspect="1" noChangeShapeType="1"/>
          </p:cNvSpPr>
          <p:nvPr/>
        </p:nvSpPr>
        <p:spPr bwMode="auto">
          <a:xfrm flipV="1">
            <a:off x="4162734" y="3816758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Text Box 12"/>
          <p:cNvSpPr txBox="1">
            <a:spLocks noChangeAspect="1" noChangeArrowheads="1"/>
          </p:cNvSpPr>
          <p:nvPr/>
        </p:nvSpPr>
        <p:spPr bwMode="auto">
          <a:xfrm>
            <a:off x="3280944" y="4753371"/>
            <a:ext cx="706856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000" i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v</a:t>
            </a:r>
            <a:r>
              <a:rPr lang="it-IT" sz="2000" i="1" baseline="-250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1</a:t>
            </a:r>
          </a:p>
        </p:txBody>
      </p:sp>
      <p:sp>
        <p:nvSpPr>
          <p:cNvPr id="21" name="Line 18"/>
          <p:cNvSpPr>
            <a:spLocks noChangeAspect="1" noChangeShapeType="1"/>
          </p:cNvSpPr>
          <p:nvPr/>
        </p:nvSpPr>
        <p:spPr bwMode="auto">
          <a:xfrm flipV="1">
            <a:off x="4234183" y="4753372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Line 19"/>
          <p:cNvSpPr>
            <a:spLocks noChangeAspect="1" noChangeShapeType="1"/>
          </p:cNvSpPr>
          <p:nvPr/>
        </p:nvSpPr>
        <p:spPr bwMode="auto">
          <a:xfrm flipV="1">
            <a:off x="3226109" y="3743733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Line 20"/>
          <p:cNvSpPr>
            <a:spLocks noChangeAspect="1" noChangeShapeType="1"/>
          </p:cNvSpPr>
          <p:nvPr/>
        </p:nvSpPr>
        <p:spPr bwMode="auto">
          <a:xfrm flipV="1">
            <a:off x="2218046" y="3743721"/>
            <a:ext cx="706856" cy="70685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Line 21"/>
          <p:cNvSpPr>
            <a:spLocks noChangeAspect="1" noChangeShapeType="1"/>
          </p:cNvSpPr>
          <p:nvPr/>
        </p:nvSpPr>
        <p:spPr bwMode="auto">
          <a:xfrm flipV="1">
            <a:off x="2291083" y="46803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22"/>
          <p:cNvSpPr>
            <a:spLocks noChangeAspect="1" noChangeShapeType="1"/>
          </p:cNvSpPr>
          <p:nvPr/>
        </p:nvSpPr>
        <p:spPr bwMode="auto">
          <a:xfrm>
            <a:off x="3010220" y="35278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23"/>
          <p:cNvSpPr>
            <a:spLocks noChangeAspect="1" noChangeShapeType="1"/>
          </p:cNvSpPr>
          <p:nvPr/>
        </p:nvSpPr>
        <p:spPr bwMode="auto">
          <a:xfrm>
            <a:off x="4018283" y="35278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Line 24"/>
          <p:cNvSpPr>
            <a:spLocks noChangeAspect="1" noChangeShapeType="1"/>
          </p:cNvSpPr>
          <p:nvPr/>
        </p:nvSpPr>
        <p:spPr bwMode="auto">
          <a:xfrm>
            <a:off x="2073584" y="4535896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Line 25"/>
          <p:cNvSpPr>
            <a:spLocks noChangeAspect="1" noChangeShapeType="1"/>
          </p:cNvSpPr>
          <p:nvPr/>
        </p:nvSpPr>
        <p:spPr bwMode="auto">
          <a:xfrm>
            <a:off x="2073584" y="5616983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Line 26"/>
          <p:cNvSpPr>
            <a:spLocks noChangeAspect="1" noChangeShapeType="1"/>
          </p:cNvSpPr>
          <p:nvPr/>
        </p:nvSpPr>
        <p:spPr bwMode="auto">
          <a:xfrm flipV="1">
            <a:off x="3515046" y="5832872"/>
            <a:ext cx="87860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Line 27"/>
          <p:cNvSpPr>
            <a:spLocks noChangeAspect="1" noChangeShapeType="1"/>
          </p:cNvSpPr>
          <p:nvPr/>
        </p:nvSpPr>
        <p:spPr bwMode="auto">
          <a:xfrm flipV="1">
            <a:off x="2506984" y="58328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Line 28"/>
          <p:cNvSpPr>
            <a:spLocks noChangeAspect="1" noChangeShapeType="1"/>
          </p:cNvSpPr>
          <p:nvPr/>
        </p:nvSpPr>
        <p:spPr bwMode="auto">
          <a:xfrm flipV="1">
            <a:off x="4450084" y="58328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Freeform 29"/>
          <p:cNvSpPr>
            <a:spLocks noChangeAspect="1"/>
          </p:cNvSpPr>
          <p:nvPr/>
        </p:nvSpPr>
        <p:spPr bwMode="auto">
          <a:xfrm>
            <a:off x="3515045" y="4104097"/>
            <a:ext cx="1681202" cy="2682901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76200" cap="rnd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Text Box 30"/>
          <p:cNvSpPr txBox="1">
            <a:spLocks noChangeAspect="1" noChangeArrowheads="1"/>
          </p:cNvSpPr>
          <p:nvPr/>
        </p:nvSpPr>
        <p:spPr bwMode="auto">
          <a:xfrm>
            <a:off x="3515034" y="6840936"/>
            <a:ext cx="886486" cy="72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1400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 Point</a:t>
            </a:r>
            <a:r>
              <a:rPr lang="it-IT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34" name="Line 31"/>
          <p:cNvSpPr>
            <a:spLocks noChangeAspect="1" noChangeShapeType="1"/>
          </p:cNvSpPr>
          <p:nvPr/>
        </p:nvSpPr>
        <p:spPr bwMode="auto">
          <a:xfrm flipH="1" flipV="1">
            <a:off x="3657909" y="6480584"/>
            <a:ext cx="177698" cy="4432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144646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1549400" y="1295400"/>
            <a:ext cx="10206051" cy="101950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1" y="1295400"/>
            <a:ext cx="10206051" cy="57265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8" name="Text Box 4"/>
          <p:cNvSpPr txBox="1">
            <a:spLocks noChangeArrowheads="1"/>
          </p:cNvSpPr>
          <p:nvPr/>
        </p:nvSpPr>
        <p:spPr bwMode="auto">
          <a:xfrm>
            <a:off x="572948" y="7086600"/>
            <a:ext cx="6234252" cy="209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track follows a path parallel to the principal eigenvector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until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border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the voxel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The step size is not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Works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well with low curvature regions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FACT is used in DTI-Studio and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TrackVis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6807200" y="7086600"/>
            <a:ext cx="6234252" cy="3016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At each step a new direction is interpolated taking into account the surrounding </a:t>
            </a:r>
            <a:r>
              <a:rPr lang="en-US" sz="2000" b="1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eigenvectors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Step size is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Available in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Dipy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(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Garyfallidis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Frontiers 2014)</a:t>
            </a:r>
            <a:endParaRPr lang="en-US" sz="2000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7416800" y="7848600"/>
            <a:ext cx="5095876" cy="685800"/>
            <a:chOff x="3581400" y="2362200"/>
            <a:chExt cx="5095876" cy="685800"/>
          </a:xfrm>
        </p:grpSpPr>
        <p:sp>
          <p:nvSpPr>
            <p:cNvPr id="53" name="Rounded Rectangle 52"/>
            <p:cNvSpPr/>
            <p:nvPr/>
          </p:nvSpPr>
          <p:spPr>
            <a:xfrm>
              <a:off x="3581400" y="2362200"/>
              <a:ext cx="4648200" cy="6858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54" name="Text Box 5"/>
            <p:cNvSpPr txBox="1">
              <a:spLocks noChangeArrowheads="1"/>
            </p:cNvSpPr>
            <p:nvPr/>
          </p:nvSpPr>
          <p:spPr bwMode="auto">
            <a:xfrm>
              <a:off x="6083300" y="2420939"/>
              <a:ext cx="828675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b="1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Step Size</a:t>
              </a:r>
            </a:p>
          </p:txBody>
        </p:sp>
        <p:sp>
          <p:nvSpPr>
            <p:cNvPr id="55" name="Text Box 6"/>
            <p:cNvSpPr txBox="1">
              <a:spLocks noChangeArrowheads="1"/>
            </p:cNvSpPr>
            <p:nvPr/>
          </p:nvSpPr>
          <p:spPr bwMode="auto">
            <a:xfrm>
              <a:off x="3706814" y="2420939"/>
              <a:ext cx="1009650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New Position</a:t>
              </a:r>
            </a:p>
          </p:txBody>
        </p:sp>
        <p:sp>
          <p:nvSpPr>
            <p:cNvPr id="56" name="Text Box 7"/>
            <p:cNvSpPr txBox="1">
              <a:spLocks noChangeArrowheads="1"/>
            </p:cNvSpPr>
            <p:nvPr/>
          </p:nvSpPr>
          <p:spPr bwMode="auto">
            <a:xfrm>
              <a:off x="4930776" y="2420939"/>
              <a:ext cx="1116013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Old Position</a:t>
              </a:r>
            </a:p>
          </p:txBody>
        </p:sp>
        <p:sp>
          <p:nvSpPr>
            <p:cNvPr id="57" name="Text Box 8"/>
            <p:cNvSpPr txBox="1">
              <a:spLocks noChangeArrowheads="1"/>
            </p:cNvSpPr>
            <p:nvPr/>
          </p:nvSpPr>
          <p:spPr bwMode="auto">
            <a:xfrm>
              <a:off x="6732588" y="2420939"/>
              <a:ext cx="1655762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Principal Eigenvector</a:t>
              </a:r>
            </a:p>
          </p:txBody>
        </p:sp>
        <p:sp>
          <p:nvSpPr>
            <p:cNvPr id="58" name="Text Box 11"/>
            <p:cNvSpPr txBox="1">
              <a:spLocks noChangeArrowheads="1"/>
            </p:cNvSpPr>
            <p:nvPr/>
          </p:nvSpPr>
          <p:spPr bwMode="auto">
            <a:xfrm>
              <a:off x="4643439" y="2492375"/>
              <a:ext cx="4033837" cy="308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=                       +               x                      </a:t>
              </a: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549401" y="1295400"/>
            <a:ext cx="10206051" cy="625812"/>
          </a:xfrm>
          <a:prstGeom prst="rect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rPr>
              <a:t>     FACT                                Interpolated</a:t>
            </a: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549682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6" name="Picture 11" descr="1776279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35200" y="2819400"/>
            <a:ext cx="185261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2" descr="1895_traincrashparisreal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69200" y="1371600"/>
            <a:ext cx="4610100" cy="553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7526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97383946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812046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931400" y="6248400"/>
            <a:ext cx="2057400" cy="2438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7526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863600" y="2397710"/>
            <a:ext cx="8465186" cy="6247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Level of Anisotropy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 if FA &gt; threshold  and Stop if  FA &lt; threshold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(FA 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~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0.15/0.20)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regions with low anisotropy (high noise effect and variability)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tracking in regions like CSF and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GM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000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Angle </a:t>
            </a:r>
            <a:r>
              <a:rPr lang="en-US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curvature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Fibers should not turn too sharply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Stop if the ANGLE between the old and new direction is &gt; threshold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on the algorithm used  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e.g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 </a:t>
            </a: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vs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Euler 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 on the resolution of your dataset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  angle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~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30°/ 45°)                 </a:t>
            </a:r>
            <a:r>
              <a:rPr lang="en-US" sz="1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	       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12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8" name="Picture 4" descr="FA"/>
          <p:cNvPicPr>
            <a:picLocks noChangeAspect="1" noChangeArrowheads="1"/>
          </p:cNvPicPr>
          <p:nvPr/>
        </p:nvPicPr>
        <p:blipFill>
          <a:blip r:embed="rId2"/>
          <a:srcRect l="10335" t="3249" r="11516" b="7382"/>
          <a:stretch>
            <a:fillRect/>
          </a:stretch>
        </p:blipFill>
        <p:spPr bwMode="auto">
          <a:xfrm>
            <a:off x="9770877" y="3048001"/>
            <a:ext cx="2294123" cy="25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Arrow Connector 8"/>
          <p:cNvCxnSpPr/>
          <p:nvPr/>
        </p:nvCxnSpPr>
        <p:spPr>
          <a:xfrm flipV="1">
            <a:off x="10744201" y="7086600"/>
            <a:ext cx="990600" cy="381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/>
          <p:cNvSpPr/>
          <p:nvPr/>
        </p:nvSpPr>
        <p:spPr>
          <a:xfrm>
            <a:off x="10515601" y="7010400"/>
            <a:ext cx="762000" cy="762000"/>
          </a:xfrm>
          <a:prstGeom prst="arc">
            <a:avLst>
              <a:gd name="adj1" fmla="val 16200000"/>
              <a:gd name="adj2" fmla="val 20522530"/>
            </a:avLst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91435" tIns="45718" rIns="91435" bIns="45718"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rot="5400000" flipH="1" flipV="1">
            <a:off x="10477501" y="68961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10172700" y="77343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20"/>
          <p:cNvSpPr txBox="1">
            <a:spLocks noChangeArrowheads="1"/>
          </p:cNvSpPr>
          <p:nvPr/>
        </p:nvSpPr>
        <p:spPr bwMode="auto">
          <a:xfrm>
            <a:off x="11049001" y="6781800"/>
            <a:ext cx="381000" cy="373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θ</a:t>
            </a:r>
          </a:p>
        </p:txBody>
      </p:sp>
    </p:spTree>
    <p:extLst>
      <p:ext uri="{BB962C8B-B14F-4D97-AF65-F5344CB8AC3E}">
        <p14:creationId xmlns:p14="http://schemas.microsoft.com/office/powerpoint/2010/main" val="207879520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577</Words>
  <Application>Microsoft Office PowerPoint</Application>
  <PresentationFormat>Custom</PresentationFormat>
  <Paragraphs>143</Paragraphs>
  <Slides>17</Slides>
  <Notes>1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Industrial</vt:lpstr>
      <vt:lpstr>Photo Editor Photo</vt:lpstr>
      <vt:lpstr>Diffusion   Tractography</vt:lpstr>
      <vt:lpstr>Basic principles</vt:lpstr>
      <vt:lpstr>Main idea: Tensor-based tracking</vt:lpstr>
      <vt:lpstr> Connect the main directions voxel to voxel</vt:lpstr>
      <vt:lpstr>                    Deterministic tracking</vt:lpstr>
      <vt:lpstr>                    Deterministic tracking</vt:lpstr>
      <vt:lpstr>                               Stopping rules</vt:lpstr>
      <vt:lpstr>           Euler Delta Crossings (EuDX)</vt:lpstr>
      <vt:lpstr>                               Stopping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  Tractography</dc:title>
  <dc:creator>Eleftherios</dc:creator>
  <cp:lastModifiedBy>Eleftherios</cp:lastModifiedBy>
  <cp:revision>54</cp:revision>
  <dcterms:modified xsi:type="dcterms:W3CDTF">2014-06-06T20:48:26Z</dcterms:modified>
</cp:coreProperties>
</file>